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61" r:id="rId3"/>
    <p:sldId id="338" r:id="rId4"/>
    <p:sldId id="361" r:id="rId5"/>
    <p:sldId id="363" r:id="rId6"/>
    <p:sldId id="365" r:id="rId7"/>
    <p:sldId id="366" r:id="rId8"/>
    <p:sldId id="340" r:id="rId9"/>
    <p:sldId id="333" r:id="rId10"/>
    <p:sldId id="341" r:id="rId11"/>
    <p:sldId id="335" r:id="rId12"/>
    <p:sldId id="343" r:id="rId13"/>
    <p:sldId id="344" r:id="rId14"/>
    <p:sldId id="345" r:id="rId15"/>
    <p:sldId id="346" r:id="rId16"/>
    <p:sldId id="347" r:id="rId17"/>
    <p:sldId id="348" r:id="rId18"/>
    <p:sldId id="352" r:id="rId19"/>
    <p:sldId id="353" r:id="rId20"/>
    <p:sldId id="369" r:id="rId21"/>
    <p:sldId id="371" r:id="rId22"/>
    <p:sldId id="356" r:id="rId23"/>
    <p:sldId id="358" r:id="rId24"/>
    <p:sldId id="367" r:id="rId25"/>
    <p:sldId id="357" r:id="rId26"/>
    <p:sldId id="359" r:id="rId27"/>
    <p:sldId id="360" r:id="rId28"/>
    <p:sldId id="260" r:id="rId29"/>
  </p:sldIdLst>
  <p:sldSz cx="12190413" cy="6859588"/>
  <p:notesSz cx="6858000" cy="9144000"/>
  <p:embeddedFontLst>
    <p:embeddedFont>
      <p:font typeface="조선일보명조" panose="02030304000000000000" pitchFamily="18" charset="-127"/>
      <p:regular r:id="rId32"/>
    </p:embeddedFont>
    <p:embeddedFont>
      <p:font typeface="210 맨발의청춘 B" panose="02020603020101020101" pitchFamily="18" charset="-127"/>
      <p:regular r:id="rId33"/>
    </p:embeddedFont>
    <p:embeddedFont>
      <p:font typeface="210 맨발의청춘 R" panose="02020603020101020101" pitchFamily="18" charset="-127"/>
      <p:regular r:id="rId34"/>
    </p:embeddedFont>
    <p:embeddedFont>
      <p:font typeface="tvN 즐거운이야기 Bold" panose="02020603020101020101" pitchFamily="18" charset="-127"/>
      <p:regular r:id="rId35"/>
    </p:embeddedFont>
    <p:embeddedFont>
      <p:font typeface="KoPub돋움체 Bold" panose="00000800000000000000" pitchFamily="2" charset="-127"/>
      <p:bold r:id="rId36"/>
    </p:embeddedFont>
    <p:embeddedFont>
      <p:font typeface="나눔스퀘어" panose="020B0600000101010101" pitchFamily="50" charset="-127"/>
      <p:regular r:id="rId37"/>
    </p:embeddedFont>
    <p:embeddedFont>
      <p:font typeface="tvN 즐거운이야기 Medium" panose="02020603020101020101" pitchFamily="18" charset="-127"/>
      <p:regular r:id="rId38"/>
    </p:embeddedFont>
    <p:embeddedFont>
      <p:font typeface="210 맨발의청춘 L" panose="02020603020101020101" pitchFamily="18" charset="-127"/>
      <p:regular r:id="rId39"/>
    </p:embeddedFont>
    <p:embeddedFont>
      <p:font typeface="맑은 고딕" panose="020B0503020000020004" pitchFamily="50" charset="-127"/>
      <p:regular r:id="rId40"/>
      <p:bold r:id="rId41"/>
    </p:embeddedFont>
    <p:embeddedFont>
      <p:font typeface="KoPub돋움체 Medium" panose="00000600000000000000" pitchFamily="2" charset="-127"/>
      <p:regular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FFFFFF"/>
    <a:srgbClr val="FBE0AB"/>
    <a:srgbClr val="FFEFEF"/>
    <a:srgbClr val="FFCC11"/>
    <a:srgbClr val="F85F64"/>
    <a:srgbClr val="FDEECF"/>
    <a:srgbClr val="FFBDBD"/>
    <a:srgbClr val="F2B06E"/>
    <a:srgbClr val="8C4C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36" autoAdjust="0"/>
    <p:restoredTop sz="83974" autoAdjust="0"/>
  </p:normalViewPr>
  <p:slideViewPr>
    <p:cSldViewPr showGuides="1">
      <p:cViewPr varScale="1">
        <p:scale>
          <a:sx n="65" d="100"/>
          <a:sy n="65" d="100"/>
        </p:scale>
        <p:origin x="1110" y="78"/>
      </p:cViewPr>
      <p:guideLst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5055A0C-2E15-464B-9275-F89959796F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0573CC2-8AD4-4B2F-ACFF-771C69C26F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6A846C-92E2-4AFF-867A-E4EDFFD4DE71}" type="datetimeFigureOut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995113F-AC08-4B7F-AA6E-8F9AA16E91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E971CC-429E-45AE-80ED-78F4DBAD2DC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86CB1-F48F-4A9B-82F8-EB52726C8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759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F61657-BF4E-4FBA-938A-4830A9068CF9}" type="datetimeFigureOut">
              <a:rPr lang="ko-KR" altLang="en-US" smtClean="0"/>
              <a:pPr/>
              <a:t>2018-12-24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ACC3F-41B8-4E7C-BFA1-6AD18C0064A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ACC3F-41B8-4E7C-BFA1-6AD18C0064A7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275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클릭시</a:t>
            </a:r>
            <a:r>
              <a:rPr lang="ko-KR" altLang="en-US" dirty="0"/>
              <a:t> 그림 전환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ACC3F-41B8-4E7C-BFA1-6AD18C0064A7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627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클릭시</a:t>
            </a:r>
            <a:r>
              <a:rPr lang="ko-KR" altLang="en-US" dirty="0"/>
              <a:t> 기존 </a:t>
            </a:r>
            <a:r>
              <a:rPr lang="ko-KR" altLang="en-US" dirty="0" err="1"/>
              <a:t>팀정보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새로운 팀 정보로 그림 전환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ACC3F-41B8-4E7C-BFA1-6AD18C0064A7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525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ACC3F-41B8-4E7C-BFA1-6AD18C0064A7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451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클릭시</a:t>
            </a:r>
            <a:r>
              <a:rPr lang="ko-KR" altLang="en-US" dirty="0"/>
              <a:t> </a:t>
            </a:r>
            <a:r>
              <a:rPr lang="en-US" altLang="ko-KR" dirty="0"/>
              <a:t>after</a:t>
            </a:r>
            <a:r>
              <a:rPr lang="ko-KR" altLang="en-US" dirty="0"/>
              <a:t>로 사진 전환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ACC3F-41B8-4E7C-BFA1-6AD18C0064A7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131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ACC3F-41B8-4E7C-BFA1-6AD18C0064A7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0910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ACC3F-41B8-4E7C-BFA1-6AD18C0064A7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5179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ACC3F-41B8-4E7C-BFA1-6AD18C0064A7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220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ACC3F-41B8-4E7C-BFA1-6AD18C0064A7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8039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ACC3F-41B8-4E7C-BFA1-6AD18C0064A7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4523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ACC3F-41B8-4E7C-BFA1-6AD18C0064A7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39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ACC3F-41B8-4E7C-BFA1-6AD18C0064A7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5070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ACC3F-41B8-4E7C-BFA1-6AD18C0064A7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5955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ACC3F-41B8-4E7C-BFA1-6AD18C0064A7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6070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ACC3F-41B8-4E7C-BFA1-6AD18C0064A7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9656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ACC3F-41B8-4E7C-BFA1-6AD18C0064A7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3922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ACC3F-41B8-4E7C-BFA1-6AD18C0064A7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736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ACC3F-41B8-4E7C-BFA1-6AD18C0064A7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064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ACC3F-41B8-4E7C-BFA1-6AD18C0064A7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053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ACC3F-41B8-4E7C-BFA1-6AD18C0064A7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249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ACC3F-41B8-4E7C-BFA1-6AD18C0064A7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클릭시</a:t>
            </a:r>
            <a:r>
              <a:rPr lang="ko-KR" altLang="en-US" dirty="0"/>
              <a:t> 그림 전환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ACC3F-41B8-4E7C-BFA1-6AD18C0064A7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ACC3F-41B8-4E7C-BFA1-6AD18C0064A7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2827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ACC3F-41B8-4E7C-BFA1-6AD18C0064A7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888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282" y="2130921"/>
            <a:ext cx="10361851" cy="147036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563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FFE37-CE10-4B61-BF25-05B7F5AE0E11}" type="datetime1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818F-C9C4-4C13-9B91-B7D4E85B402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46640-34AB-48A3-8441-AD018126EA45}" type="datetime1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818F-C9C4-4C13-9B91-B7D4E85B402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8050" y="206422"/>
            <a:ext cx="2742843" cy="438886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22" y="206422"/>
            <a:ext cx="8025355" cy="438886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A3668-2124-42E6-9DF1-CA317824C037}" type="datetime1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818F-C9C4-4C13-9B91-B7D4E85B402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03C46-8B4D-4F32-972A-F412E2F9C048}" type="datetime1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818F-C9C4-4C13-9B91-B7D4E85B402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2960" y="4407922"/>
            <a:ext cx="10361851" cy="136239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2960" y="2907386"/>
            <a:ext cx="10361851" cy="150053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5285-0D1B-42E8-9F8D-4EA0A2EEF194}" type="datetime1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818F-C9C4-4C13-9B91-B7D4E85B402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22" y="1200428"/>
            <a:ext cx="5384099" cy="33948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6794" y="1200428"/>
            <a:ext cx="5384099" cy="33948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DB975-465B-4286-86DD-9F465D54A14A}" type="datetime1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818F-C9C4-4C13-9B91-B7D4E85B402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4702"/>
            <a:ext cx="10971372" cy="1143265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535469"/>
            <a:ext cx="5386216" cy="639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521" y="2175378"/>
            <a:ext cx="5386216" cy="39522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562" y="1535469"/>
            <a:ext cx="5388332" cy="639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562" y="2175378"/>
            <a:ext cx="5388332" cy="39522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75139-810B-47E4-B394-8703CF86DBA8}" type="datetime1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818F-C9C4-4C13-9B91-B7D4E85B402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D88A6-4539-427B-8CE3-DC825A27E1FD}" type="datetime1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818F-C9C4-4C13-9B91-B7D4E85B402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2C082-AB0E-41F2-A205-7499EEFB0F0B}" type="datetime1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818F-C9C4-4C13-9B91-B7D4E85B402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3" y="273112"/>
            <a:ext cx="4010562" cy="116232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114" y="273116"/>
            <a:ext cx="6814779" cy="585446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523" y="1435436"/>
            <a:ext cx="4010562" cy="4692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43F2F-4674-405A-96BF-E497784BEB51}" type="datetime1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818F-C9C4-4C13-9B91-B7D4E85B402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406" y="4801712"/>
            <a:ext cx="7314248" cy="56687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406" y="612916"/>
            <a:ext cx="7314248" cy="41157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406" y="5368582"/>
            <a:ext cx="7314248" cy="8050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48A74-0304-444B-A31C-77654000CE43}" type="datetime1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818F-C9C4-4C13-9B91-B7D4E85B402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274702"/>
            <a:ext cx="10971372" cy="1143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0" y="6357822"/>
            <a:ext cx="2844430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0B794-354B-4B3D-893B-19EBE9379BD9}" type="datetime1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357822"/>
            <a:ext cx="3860297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0818F-C9C4-4C13-9B91-B7D4E85B402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962181" y="4419584"/>
            <a:ext cx="10526846" cy="18679"/>
          </a:xfrm>
          <a:prstGeom prst="line">
            <a:avLst/>
          </a:prstGeom>
          <a:ln w="41275">
            <a:solidFill>
              <a:srgbClr val="FFFFFF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790470FA-BACD-4DF2-9CA1-2EB9C6FD0BAF}"/>
              </a:ext>
            </a:extLst>
          </p:cNvPr>
          <p:cNvGrpSpPr/>
          <p:nvPr/>
        </p:nvGrpSpPr>
        <p:grpSpPr>
          <a:xfrm>
            <a:off x="944975" y="4743116"/>
            <a:ext cx="10095256" cy="594682"/>
            <a:chOff x="986060" y="4747151"/>
            <a:chExt cx="10095256" cy="594682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8193C47F-EDB7-4797-A20A-6AE8799FB8F3}"/>
                </a:ext>
              </a:extLst>
            </p:cNvPr>
            <p:cNvSpPr/>
            <p:nvPr/>
          </p:nvSpPr>
          <p:spPr>
            <a:xfrm>
              <a:off x="2428360" y="4747151"/>
              <a:ext cx="7210656" cy="556105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86060" y="4880168"/>
              <a:ext cx="100952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맨발의청춘 L" pitchFamily="18" charset="-127"/>
                  <a:ea typeface="210 맨발의청춘 L" pitchFamily="18" charset="-127"/>
                </a:rPr>
                <a:t>2018</a:t>
              </a: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맨발의청춘 L" pitchFamily="18" charset="-127"/>
                  <a:ea typeface="210 맨발의청춘 L" pitchFamily="18" charset="-127"/>
                </a:rPr>
                <a:t> 데이터 베이스 설계   </a:t>
              </a:r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맨발의청춘 L" pitchFamily="18" charset="-127"/>
                  <a:ea typeface="210 맨발의청춘 L" pitchFamily="18" charset="-127"/>
                </a:rPr>
                <a:t> 1</a:t>
              </a: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맨발의청춘 L" pitchFamily="18" charset="-127"/>
                  <a:ea typeface="210 맨발의청춘 L" pitchFamily="18" charset="-127"/>
                </a:rPr>
                <a:t>조 김은영 김지욱 이윤성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A7574C8-1115-4A38-858B-37AD3E5DD63F}"/>
              </a:ext>
            </a:extLst>
          </p:cNvPr>
          <p:cNvGrpSpPr/>
          <p:nvPr/>
        </p:nvGrpSpPr>
        <p:grpSpPr>
          <a:xfrm>
            <a:off x="849737" y="803296"/>
            <a:ext cx="10532896" cy="978235"/>
            <a:chOff x="828758" y="250671"/>
            <a:chExt cx="10532896" cy="1522939"/>
          </a:xfrm>
        </p:grpSpPr>
        <p:pic>
          <p:nvPicPr>
            <p:cNvPr id="54" name="Picture 6" descr="관련 이미지">
              <a:extLst>
                <a:ext uri="{FF2B5EF4-FFF2-40B4-BE49-F238E27FC236}">
                  <a16:creationId xmlns:a16="http://schemas.microsoft.com/office/drawing/2014/main" id="{1C92EA12-1181-4213-A2FD-D3F94CAF73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100000"/>
            </a:blip>
            <a:srcRect/>
            <a:stretch>
              <a:fillRect/>
            </a:stretch>
          </p:blipFill>
          <p:spPr bwMode="auto">
            <a:xfrm>
              <a:off x="3430910" y="250671"/>
              <a:ext cx="5163599" cy="1522939"/>
            </a:xfrm>
            <a:prstGeom prst="rect">
              <a:avLst/>
            </a:prstGeom>
            <a:noFill/>
          </p:spPr>
        </p:pic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0402847-3F0A-4D0F-A8EE-971ED7259811}"/>
                </a:ext>
              </a:extLst>
            </p:cNvPr>
            <p:cNvCxnSpPr>
              <a:cxnSpLocks/>
            </p:cNvCxnSpPr>
            <p:nvPr/>
          </p:nvCxnSpPr>
          <p:spPr>
            <a:xfrm>
              <a:off x="828758" y="1053530"/>
              <a:ext cx="389829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89FE23BD-BB82-4379-84BE-900497A0D850}"/>
                </a:ext>
              </a:extLst>
            </p:cNvPr>
            <p:cNvCxnSpPr>
              <a:cxnSpLocks/>
            </p:cNvCxnSpPr>
            <p:nvPr/>
          </p:nvCxnSpPr>
          <p:spPr>
            <a:xfrm>
              <a:off x="7463358" y="1053530"/>
              <a:ext cx="389829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D30C4879-9136-49BB-BAA9-4B8711B89657}"/>
              </a:ext>
            </a:extLst>
          </p:cNvPr>
          <p:cNvGrpSpPr/>
          <p:nvPr/>
        </p:nvGrpSpPr>
        <p:grpSpPr>
          <a:xfrm>
            <a:off x="849737" y="1915495"/>
            <a:ext cx="10285733" cy="2266148"/>
            <a:chOff x="1588457" y="571874"/>
            <a:chExt cx="10285733" cy="2266148"/>
          </a:xfrm>
        </p:grpSpPr>
        <p:sp>
          <p:nvSpPr>
            <p:cNvPr id="17" name="TextBox 16"/>
            <p:cNvSpPr txBox="1"/>
            <p:nvPr/>
          </p:nvSpPr>
          <p:spPr>
            <a:xfrm>
              <a:off x="1588457" y="571874"/>
              <a:ext cx="10285733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5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맨발의청춘 B" pitchFamily="18" charset="-127"/>
                  <a:ea typeface="210 맨발의청춘 B" pitchFamily="18" charset="-127"/>
                </a:rPr>
                <a:t>이</a:t>
              </a:r>
              <a:r>
                <a:rPr lang="ko-KR" altLang="en-US" sz="11500" dirty="0" err="1">
                  <a:solidFill>
                    <a:srgbClr val="FDEEC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맨발의청춘 B" pitchFamily="18" charset="-127"/>
                  <a:ea typeface="210 맨발의청춘 B" pitchFamily="18" charset="-127"/>
                </a:rPr>
                <a:t>나</a:t>
              </a:r>
              <a:r>
                <a:rPr lang="ko-KR" altLang="en-US" sz="115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맨발의청춘 B" pitchFamily="18" charset="-127"/>
                  <a:ea typeface="210 맨발의청춘 B" pitchFamily="18" charset="-127"/>
                </a:rPr>
                <a:t>팅</a:t>
              </a:r>
              <a:r>
                <a:rPr lang="ko-KR" altLang="en-US" sz="11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맨발의청춘 B" pitchFamily="18" charset="-127"/>
                  <a:ea typeface="210 맨발의청춘 B" pitchFamily="18" charset="-127"/>
                </a:rPr>
                <a:t> </a:t>
              </a:r>
              <a:endParaRPr lang="en-US" altLang="ko-KR" sz="1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B" pitchFamily="18" charset="-127"/>
                <a:ea typeface="210 맨발의청춘 B" pitchFamily="18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B203345-F3BA-4F29-8260-37B94BCEB793}"/>
                </a:ext>
              </a:extLst>
            </p:cNvPr>
            <p:cNvSpPr/>
            <p:nvPr/>
          </p:nvSpPr>
          <p:spPr>
            <a:xfrm>
              <a:off x="4745085" y="2253247"/>
              <a:ext cx="395332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FDEEC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 </a:t>
              </a:r>
              <a:r>
                <a:rPr lang="ko-KR" altLang="en-US" sz="3200" dirty="0">
                  <a:solidFill>
                    <a:srgbClr val="FDEEC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이</a:t>
              </a:r>
              <a:r>
                <a:rPr lang="ko-KR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제 </a:t>
              </a:r>
              <a:r>
                <a:rPr lang="ko-KR" altLang="en-US" sz="3200" dirty="0">
                  <a:solidFill>
                    <a:srgbClr val="FDEEC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나</a:t>
              </a:r>
              <a:r>
                <a:rPr lang="ko-KR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도 미</a:t>
              </a:r>
              <a:r>
                <a:rPr lang="ko-KR" altLang="en-US" sz="3200" dirty="0">
                  <a:solidFill>
                    <a:srgbClr val="FDEEC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팅</a:t>
              </a:r>
              <a:r>
                <a:rPr lang="ko-KR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 </a:t>
              </a:r>
              <a:r>
                <a:rPr lang="ko-KR" altLang="en-US" sz="32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할래</a:t>
              </a:r>
              <a:r>
                <a:rPr lang="ko-KR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!</a:t>
              </a:r>
              <a:endPara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DA44CAA5-B7B5-4221-BB36-E404C1EBB730}"/>
              </a:ext>
            </a:extLst>
          </p:cNvPr>
          <p:cNvGrpSpPr/>
          <p:nvPr/>
        </p:nvGrpSpPr>
        <p:grpSpPr>
          <a:xfrm>
            <a:off x="-14729" y="-61185"/>
            <a:ext cx="12228145" cy="6947363"/>
            <a:chOff x="-14729" y="-61185"/>
            <a:chExt cx="12228145" cy="6947363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E795D3B7-4695-42B8-ABC7-485A03234832}"/>
                </a:ext>
              </a:extLst>
            </p:cNvPr>
            <p:cNvSpPr/>
            <p:nvPr/>
          </p:nvSpPr>
          <p:spPr>
            <a:xfrm>
              <a:off x="11980785" y="-26590"/>
              <a:ext cx="218830" cy="6886178"/>
            </a:xfrm>
            <a:prstGeom prst="rect">
              <a:avLst/>
            </a:prstGeom>
            <a:solidFill>
              <a:srgbClr val="FFFFFF">
                <a:alpha val="53000"/>
              </a:srgbClr>
            </a:solidFill>
            <a:ln>
              <a:gradFill>
                <a:gsLst>
                  <a:gs pos="100000">
                    <a:srgbClr val="F85F64">
                      <a:lumMod val="99000"/>
                      <a:alpha val="39000"/>
                    </a:srgbClr>
                  </a:gs>
                  <a:gs pos="89000">
                    <a:srgbClr val="FB923D"/>
                  </a:gs>
                  <a:gs pos="65000">
                    <a:srgbClr val="FFCC11"/>
                  </a:gs>
                  <a:gs pos="35000">
                    <a:srgbClr val="FFBDBD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8827C2E-49C0-4AA4-8CED-3577BDBE29E2}"/>
                </a:ext>
              </a:extLst>
            </p:cNvPr>
            <p:cNvSpPr/>
            <p:nvPr/>
          </p:nvSpPr>
          <p:spPr>
            <a:xfrm>
              <a:off x="8274" y="-32232"/>
              <a:ext cx="229519" cy="6886178"/>
            </a:xfrm>
            <a:prstGeom prst="rect">
              <a:avLst/>
            </a:prstGeom>
            <a:solidFill>
              <a:srgbClr val="FFFFFF">
                <a:alpha val="53000"/>
              </a:srgbClr>
            </a:solidFill>
            <a:ln>
              <a:gradFill>
                <a:gsLst>
                  <a:gs pos="0">
                    <a:srgbClr val="F85F64">
                      <a:alpha val="37000"/>
                    </a:srgbClr>
                  </a:gs>
                  <a:gs pos="23000">
                    <a:srgbClr val="FB923D"/>
                  </a:gs>
                  <a:gs pos="57000">
                    <a:srgbClr val="FFCC11"/>
                  </a:gs>
                  <a:gs pos="85000">
                    <a:srgbClr val="FFBDBD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878214AF-7B5E-4F88-8D11-275E989ED204}"/>
                </a:ext>
              </a:extLst>
            </p:cNvPr>
            <p:cNvSpPr/>
            <p:nvPr/>
          </p:nvSpPr>
          <p:spPr>
            <a:xfrm rot="5400000">
              <a:off x="5962531" y="658296"/>
              <a:ext cx="250622" cy="12205141"/>
            </a:xfrm>
            <a:prstGeom prst="rect">
              <a:avLst/>
            </a:prstGeom>
            <a:solidFill>
              <a:srgbClr val="FFFFFF">
                <a:alpha val="53000"/>
              </a:srgbClr>
            </a:solidFill>
            <a:ln>
              <a:gradFill>
                <a:gsLst>
                  <a:gs pos="0">
                    <a:srgbClr val="F85F64">
                      <a:lumMod val="99000"/>
                      <a:alpha val="40000"/>
                    </a:srgbClr>
                  </a:gs>
                  <a:gs pos="23000">
                    <a:srgbClr val="FB923D"/>
                  </a:gs>
                  <a:gs pos="57000">
                    <a:srgbClr val="FFCC11"/>
                  </a:gs>
                  <a:gs pos="85000">
                    <a:srgbClr val="FFBDBD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34A0C07-122B-4832-AFE5-1F29C5B278C7}"/>
                </a:ext>
              </a:extLst>
            </p:cNvPr>
            <p:cNvSpPr/>
            <p:nvPr/>
          </p:nvSpPr>
          <p:spPr>
            <a:xfrm rot="16200000">
              <a:off x="5985536" y="-6038446"/>
              <a:ext cx="250619" cy="12205141"/>
            </a:xfrm>
            <a:prstGeom prst="rect">
              <a:avLst/>
            </a:prstGeom>
            <a:solidFill>
              <a:srgbClr val="FFFFFF">
                <a:alpha val="53000"/>
              </a:srgbClr>
            </a:solidFill>
            <a:ln>
              <a:gradFill>
                <a:gsLst>
                  <a:gs pos="0">
                    <a:srgbClr val="F85F64">
                      <a:alpha val="30000"/>
                      <a:lumMod val="93000"/>
                    </a:srgbClr>
                  </a:gs>
                  <a:gs pos="23000">
                    <a:srgbClr val="FB923D"/>
                  </a:gs>
                  <a:gs pos="57000">
                    <a:srgbClr val="FFCC11"/>
                  </a:gs>
                  <a:gs pos="85000">
                    <a:srgbClr val="FFBDBD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82" name="그림 81">
            <a:extLst>
              <a:ext uri="{FF2B5EF4-FFF2-40B4-BE49-F238E27FC236}">
                <a16:creationId xmlns:a16="http://schemas.microsoft.com/office/drawing/2014/main" id="{17456A20-355B-4EDE-999B-3B6428D3F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417" y="3558331"/>
            <a:ext cx="511937" cy="500841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C0DD1832-2E47-4C59-97FB-6CF29F216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84707">
            <a:off x="3610679" y="3511186"/>
            <a:ext cx="511938" cy="497473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0FA60C42-D861-4995-836D-FC098D909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7511" y="2887509"/>
            <a:ext cx="616008" cy="602657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366D48F2-8A33-4F42-8943-F126033B5B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5515" y="2013579"/>
            <a:ext cx="851393" cy="832940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1B4187D3-71D3-4095-AC3B-E4E687C84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66042">
            <a:off x="3121089" y="2873932"/>
            <a:ext cx="670812" cy="651858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F7C4DE48-DAE6-4701-A30D-B134494F73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68582">
            <a:off x="2516892" y="1948044"/>
            <a:ext cx="934997" cy="90857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C5988A-9BEA-4CB9-879B-6FC72A2D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818F-C9C4-4C13-9B91-B7D4E85B402F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11CD88B-FFD3-4BB8-9036-8087791031D5}"/>
              </a:ext>
            </a:extLst>
          </p:cNvPr>
          <p:cNvCxnSpPr>
            <a:cxnSpLocks/>
          </p:cNvCxnSpPr>
          <p:nvPr/>
        </p:nvCxnSpPr>
        <p:spPr>
          <a:xfrm>
            <a:off x="828014" y="3863960"/>
            <a:ext cx="10394296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066F970D-CBFC-4C9B-8F9C-B962B114ACAE}"/>
              </a:ext>
            </a:extLst>
          </p:cNvPr>
          <p:cNvGrpSpPr/>
          <p:nvPr/>
        </p:nvGrpSpPr>
        <p:grpSpPr>
          <a:xfrm>
            <a:off x="828758" y="420284"/>
            <a:ext cx="10393552" cy="1413959"/>
            <a:chOff x="517383" y="-27375"/>
            <a:chExt cx="7769393" cy="1670431"/>
          </a:xfrm>
        </p:grpSpPr>
        <p:pic>
          <p:nvPicPr>
            <p:cNvPr id="8" name="Picture 6" descr="관련 이미지">
              <a:extLst>
                <a:ext uri="{FF2B5EF4-FFF2-40B4-BE49-F238E27FC236}">
                  <a16:creationId xmlns:a16="http://schemas.microsoft.com/office/drawing/2014/main" id="{930BA66A-B7E0-4329-A28F-8F68AD4470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100000"/>
            </a:blip>
            <a:srcRect/>
            <a:stretch>
              <a:fillRect/>
            </a:stretch>
          </p:blipFill>
          <p:spPr bwMode="auto">
            <a:xfrm>
              <a:off x="3084705" y="-27375"/>
              <a:ext cx="2974589" cy="1670431"/>
            </a:xfrm>
            <a:prstGeom prst="rect">
              <a:avLst/>
            </a:prstGeom>
            <a:noFill/>
          </p:spPr>
        </p:pic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F1ABB77-61A3-475C-A8E3-9DFC4DAEC72A}"/>
                </a:ext>
              </a:extLst>
            </p:cNvPr>
            <p:cNvCxnSpPr/>
            <p:nvPr/>
          </p:nvCxnSpPr>
          <p:spPr>
            <a:xfrm>
              <a:off x="5143504" y="857238"/>
              <a:ext cx="3143272" cy="1588"/>
            </a:xfrm>
            <a:prstGeom prst="line">
              <a:avLst/>
            </a:prstGeom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152A4595-B495-46F9-B114-D50DDD419F19}"/>
                </a:ext>
              </a:extLst>
            </p:cNvPr>
            <p:cNvCxnSpPr/>
            <p:nvPr/>
          </p:nvCxnSpPr>
          <p:spPr>
            <a:xfrm>
              <a:off x="517383" y="857238"/>
              <a:ext cx="3143272" cy="1588"/>
            </a:xfrm>
            <a:prstGeom prst="line">
              <a:avLst/>
            </a:prstGeom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B2B2BB9-2F23-41C2-A3FF-53476CE30B9F}"/>
              </a:ext>
            </a:extLst>
          </p:cNvPr>
          <p:cNvSpPr txBox="1"/>
          <p:nvPr/>
        </p:nvSpPr>
        <p:spPr>
          <a:xfrm>
            <a:off x="506610" y="2121371"/>
            <a:ext cx="10715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B" pitchFamily="18" charset="-127"/>
                <a:ea typeface="210 맨발의청춘 B" pitchFamily="18" charset="-127"/>
              </a:rPr>
              <a:t>3. ACCESS </a:t>
            </a:r>
            <a:r>
              <a:rPr lang="ko-KR" alt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B" pitchFamily="18" charset="-127"/>
                <a:ea typeface="210 맨발의청춘 B" pitchFamily="18" charset="-127"/>
              </a:rPr>
              <a:t>폼을 통한 구현</a:t>
            </a:r>
            <a:endParaRPr lang="en-US" altLang="ko-KR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맨발의청춘 B" pitchFamily="18" charset="-127"/>
              <a:ea typeface="210 맨발의청춘 B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BBA510-3D30-408B-9EA4-BC3F5D795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818F-C9C4-4C13-9B91-B7D4E85B402F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168A4C-22B5-4AA2-92B6-067368999D15}"/>
              </a:ext>
            </a:extLst>
          </p:cNvPr>
          <p:cNvSpPr/>
          <p:nvPr/>
        </p:nvSpPr>
        <p:spPr>
          <a:xfrm>
            <a:off x="11980785" y="-26590"/>
            <a:ext cx="218830" cy="6886178"/>
          </a:xfrm>
          <a:prstGeom prst="rect">
            <a:avLst/>
          </a:prstGeom>
          <a:solidFill>
            <a:srgbClr val="FFFFFF">
              <a:alpha val="53000"/>
            </a:srgbClr>
          </a:solidFill>
          <a:ln>
            <a:gradFill>
              <a:gsLst>
                <a:gs pos="100000">
                  <a:srgbClr val="F85F64">
                    <a:lumMod val="99000"/>
                    <a:alpha val="39000"/>
                  </a:srgbClr>
                </a:gs>
                <a:gs pos="89000">
                  <a:srgbClr val="FB923D"/>
                </a:gs>
                <a:gs pos="65000">
                  <a:srgbClr val="FFCC11"/>
                </a:gs>
                <a:gs pos="35000">
                  <a:srgbClr val="FFBDB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7D0AF8B-090D-42F8-8C80-166B71CD82FC}"/>
              </a:ext>
            </a:extLst>
          </p:cNvPr>
          <p:cNvSpPr/>
          <p:nvPr/>
        </p:nvSpPr>
        <p:spPr>
          <a:xfrm>
            <a:off x="8274" y="-32232"/>
            <a:ext cx="229519" cy="6886178"/>
          </a:xfrm>
          <a:prstGeom prst="rect">
            <a:avLst/>
          </a:prstGeom>
          <a:solidFill>
            <a:srgbClr val="FFFFFF">
              <a:alpha val="53000"/>
            </a:srgbClr>
          </a:solidFill>
          <a:ln>
            <a:gradFill>
              <a:gsLst>
                <a:gs pos="0">
                  <a:srgbClr val="F85F64">
                    <a:alpha val="37000"/>
                  </a:srgbClr>
                </a:gs>
                <a:gs pos="23000">
                  <a:srgbClr val="FB923D"/>
                </a:gs>
                <a:gs pos="57000">
                  <a:srgbClr val="FFCC11"/>
                </a:gs>
                <a:gs pos="85000">
                  <a:srgbClr val="FFBDB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B699611-06C9-44E3-ACCE-B0CCBDD1F3A1}"/>
              </a:ext>
            </a:extLst>
          </p:cNvPr>
          <p:cNvSpPr/>
          <p:nvPr/>
        </p:nvSpPr>
        <p:spPr>
          <a:xfrm rot="5400000">
            <a:off x="5962531" y="658296"/>
            <a:ext cx="250622" cy="12205141"/>
          </a:xfrm>
          <a:prstGeom prst="rect">
            <a:avLst/>
          </a:prstGeom>
          <a:solidFill>
            <a:srgbClr val="FFFFFF">
              <a:alpha val="53000"/>
            </a:srgbClr>
          </a:solidFill>
          <a:ln>
            <a:gradFill>
              <a:gsLst>
                <a:gs pos="0">
                  <a:srgbClr val="F85F64">
                    <a:lumMod val="99000"/>
                    <a:alpha val="40000"/>
                  </a:srgbClr>
                </a:gs>
                <a:gs pos="23000">
                  <a:srgbClr val="FB923D"/>
                </a:gs>
                <a:gs pos="57000">
                  <a:srgbClr val="FFCC11"/>
                </a:gs>
                <a:gs pos="85000">
                  <a:srgbClr val="FFBDB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51B329-4543-4153-BE8D-F6D1FB016F1F}"/>
              </a:ext>
            </a:extLst>
          </p:cNvPr>
          <p:cNvSpPr/>
          <p:nvPr/>
        </p:nvSpPr>
        <p:spPr>
          <a:xfrm rot="16200000">
            <a:off x="5985536" y="-6038446"/>
            <a:ext cx="250619" cy="12205141"/>
          </a:xfrm>
          <a:prstGeom prst="rect">
            <a:avLst/>
          </a:prstGeom>
          <a:solidFill>
            <a:srgbClr val="FFFFFF">
              <a:alpha val="53000"/>
            </a:srgbClr>
          </a:solidFill>
          <a:ln>
            <a:gradFill>
              <a:gsLst>
                <a:gs pos="0">
                  <a:srgbClr val="F85F64">
                    <a:alpha val="30000"/>
                    <a:lumMod val="93000"/>
                  </a:srgbClr>
                </a:gs>
                <a:gs pos="23000">
                  <a:srgbClr val="FB923D"/>
                </a:gs>
                <a:gs pos="57000">
                  <a:srgbClr val="FFCC11"/>
                </a:gs>
                <a:gs pos="85000">
                  <a:srgbClr val="FFBDB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84AA6AC-DB0B-4EE1-9CD3-5CB5138C5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3638" y="2205719"/>
            <a:ext cx="616008" cy="60265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01183B0-516A-49FF-8584-0FCCA902F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66042">
            <a:off x="1042340" y="2101555"/>
            <a:ext cx="670812" cy="65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0838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ABD61A69-EBE2-4C8B-81E1-12DF39CBAE53}"/>
              </a:ext>
            </a:extLst>
          </p:cNvPr>
          <p:cNvSpPr/>
          <p:nvPr/>
        </p:nvSpPr>
        <p:spPr>
          <a:xfrm>
            <a:off x="286465" y="213628"/>
            <a:ext cx="11619069" cy="62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23042" y="1254325"/>
            <a:ext cx="1800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KoPub돋움체 Medium" pitchFamily="18" charset="-127"/>
                <a:ea typeface="KoPub돋움체 Medium" pitchFamily="18" charset="-127"/>
              </a:rPr>
              <a:t>(1) </a:t>
            </a:r>
            <a:r>
              <a:rPr lang="ko-KR" altLang="en-US" sz="2400" dirty="0">
                <a:latin typeface="KoPub돋움체 Medium" pitchFamily="18" charset="-127"/>
                <a:ea typeface="KoPub돋움체 Medium" pitchFamily="18" charset="-127"/>
              </a:rPr>
              <a:t>회원 등록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8B6061-85E7-4DF1-BECA-CD3C7AB38DDA}"/>
              </a:ext>
            </a:extLst>
          </p:cNvPr>
          <p:cNvSpPr/>
          <p:nvPr/>
        </p:nvSpPr>
        <p:spPr>
          <a:xfrm>
            <a:off x="712516" y="1976274"/>
            <a:ext cx="532704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정해진 폼에</a:t>
            </a:r>
            <a:r>
              <a:rPr lang="en-US" altLang="ko-KR" sz="24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24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따라 사용자 개인정보를</a:t>
            </a:r>
            <a:endParaRPr lang="en-US" altLang="ko-KR" sz="2400" dirty="0">
              <a:highlight>
                <a:srgbClr val="FFEFEF"/>
              </a:highlight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ko-KR" altLang="en-US" sz="2400" dirty="0">
                <a:highlight>
                  <a:srgbClr val="FFFFF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  </a:t>
            </a:r>
            <a:r>
              <a:rPr lang="ko-KR" altLang="en-US" sz="24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입력한다</a:t>
            </a:r>
            <a:r>
              <a:rPr lang="en-US" altLang="ko-KR" sz="24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sz="2400" dirty="0">
              <a:highlight>
                <a:srgbClr val="FFEFEF"/>
              </a:highlight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endParaRPr lang="en-US" altLang="ko-KR" sz="1600" b="1" dirty="0">
              <a:highlight>
                <a:srgbClr val="FFBDBD"/>
              </a:highlight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4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학과가 </a:t>
            </a:r>
            <a:r>
              <a:rPr lang="en-US" altLang="ko-KR" sz="24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FK</a:t>
            </a:r>
            <a:r>
              <a:rPr lang="ko-KR" altLang="en-US" sz="24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이기 때문에 </a:t>
            </a:r>
            <a:endParaRPr lang="en-US" altLang="ko-KR" sz="2400" dirty="0">
              <a:highlight>
                <a:srgbClr val="FFEFEF"/>
              </a:highlight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en-US" altLang="ko-KR" sz="24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endParaRPr lang="ko-KR" altLang="en-US" sz="2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9C8DD71-4CEB-47C9-A3CC-DDAB43D6E5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143" t="27390" r="40873" b="26896"/>
          <a:stretch/>
        </p:blipFill>
        <p:spPr>
          <a:xfrm>
            <a:off x="6091012" y="1093461"/>
            <a:ext cx="4934857" cy="470262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3A42DA6-D4C1-4EB5-88FD-93B9128A77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50" t="30855" r="51594" b="18712"/>
          <a:stretch/>
        </p:blipFill>
        <p:spPr>
          <a:xfrm>
            <a:off x="6173000" y="1125538"/>
            <a:ext cx="4765139" cy="518802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844FEFD-D4C3-4AED-A61F-08CF858245B4}"/>
              </a:ext>
            </a:extLst>
          </p:cNvPr>
          <p:cNvSpPr/>
          <p:nvPr/>
        </p:nvSpPr>
        <p:spPr>
          <a:xfrm>
            <a:off x="908607" y="4278529"/>
            <a:ext cx="49348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Wingdings" panose="05000000000000000000" pitchFamily="2" charset="2"/>
              </a:rPr>
              <a:t>※ 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이를 통해 </a:t>
            </a:r>
            <a:r>
              <a:rPr lang="ko-KR" altLang="en-US" sz="20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상이한 데이터의 입력 방지 가능</a:t>
            </a:r>
            <a:endParaRPr lang="ko-KR" altLang="en-US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E259A0-E260-4A7B-940B-1BC00A84AE19}"/>
              </a:ext>
            </a:extLst>
          </p:cNvPr>
          <p:cNvSpPr/>
          <p:nvPr/>
        </p:nvSpPr>
        <p:spPr>
          <a:xfrm>
            <a:off x="982638" y="3381593"/>
            <a:ext cx="6092825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4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전공 </a:t>
            </a:r>
            <a:r>
              <a:rPr lang="en-US" altLang="ko-KR" sz="24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Entity</a:t>
            </a:r>
            <a:r>
              <a:rPr lang="ko-KR" altLang="en-US" sz="24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의 </a:t>
            </a:r>
            <a:r>
              <a:rPr lang="ko-KR" altLang="en-US" sz="2400" dirty="0" err="1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튜플</a:t>
            </a:r>
            <a:r>
              <a:rPr lang="ko-KR" altLang="en-US" sz="24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목록 중에 선택하여</a:t>
            </a:r>
            <a:endParaRPr lang="en-US" altLang="ko-KR" sz="2400" dirty="0">
              <a:highlight>
                <a:srgbClr val="FFEFEF"/>
              </a:highlight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ko-KR" altLang="en-US" sz="24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입력할 수 있다</a:t>
            </a:r>
            <a:r>
              <a:rPr lang="en-US" altLang="ko-KR" sz="24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sz="2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0526A9D-5301-49E0-A345-CBBB550A6040}"/>
              </a:ext>
            </a:extLst>
          </p:cNvPr>
          <p:cNvGrpSpPr/>
          <p:nvPr/>
        </p:nvGrpSpPr>
        <p:grpSpPr>
          <a:xfrm>
            <a:off x="535657" y="428979"/>
            <a:ext cx="6040436" cy="646331"/>
            <a:chOff x="535657" y="428979"/>
            <a:chExt cx="6040436" cy="646331"/>
          </a:xfrm>
        </p:grpSpPr>
        <p:sp>
          <p:nvSpPr>
            <p:cNvPr id="14" name="직사각형 13"/>
            <p:cNvSpPr/>
            <p:nvPr/>
          </p:nvSpPr>
          <p:spPr>
            <a:xfrm>
              <a:off x="625492" y="673349"/>
              <a:ext cx="5860766" cy="383810"/>
            </a:xfrm>
            <a:prstGeom prst="rect">
              <a:avLst/>
            </a:prstGeom>
            <a:solidFill>
              <a:srgbClr val="FFAFA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B431E3-3313-408C-A5F4-B432C83F7DFB}"/>
                </a:ext>
              </a:extLst>
            </p:cNvPr>
            <p:cNvSpPr txBox="1"/>
            <p:nvPr/>
          </p:nvSpPr>
          <p:spPr>
            <a:xfrm>
              <a:off x="535657" y="428979"/>
              <a:ext cx="60404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latin typeface="tvN 즐거운이야기 Bold" pitchFamily="18" charset="-127"/>
                  <a:ea typeface="tvN 즐거운이야기 Bold" pitchFamily="18" charset="-127"/>
                </a:rPr>
                <a:t>03. ACCESS Case 1: </a:t>
              </a:r>
              <a:r>
                <a:rPr lang="ko-KR" altLang="en-US" sz="3600" dirty="0">
                  <a:latin typeface="tvN 즐거운이야기 Bold" pitchFamily="18" charset="-127"/>
                  <a:ea typeface="tvN 즐거운이야기 Bold" pitchFamily="18" charset="-127"/>
                </a:rPr>
                <a:t>김지욱 학생의 미팅 신청</a:t>
              </a: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BB6396E-46C0-40A1-A41B-C7ACDDA19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818F-C9C4-4C13-9B91-B7D4E85B402F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235A184-C485-4E56-8A32-4B33EEC6ADB9}"/>
              </a:ext>
            </a:extLst>
          </p:cNvPr>
          <p:cNvSpPr/>
          <p:nvPr/>
        </p:nvSpPr>
        <p:spPr>
          <a:xfrm>
            <a:off x="285673" y="310146"/>
            <a:ext cx="11619069" cy="62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23042" y="1254325"/>
            <a:ext cx="1800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KoPub돋움체 Medium" pitchFamily="18" charset="-127"/>
                <a:ea typeface="KoPub돋움체 Medium" pitchFamily="18" charset="-127"/>
              </a:rPr>
              <a:t>(1) </a:t>
            </a:r>
            <a:r>
              <a:rPr lang="ko-KR" altLang="en-US" sz="2400" dirty="0">
                <a:latin typeface="KoPub돋움체 Medium" pitchFamily="18" charset="-127"/>
                <a:ea typeface="KoPub돋움체 Medium" pitchFamily="18" charset="-127"/>
              </a:rPr>
              <a:t>회원 등록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5534302-C257-475A-9EBB-D9900FA5C8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81" t="25979" r="41032" b="27319"/>
          <a:stretch/>
        </p:blipFill>
        <p:spPr>
          <a:xfrm>
            <a:off x="6129465" y="981522"/>
            <a:ext cx="4862285" cy="480422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C8A14-4844-4CE8-8856-5629BDDE1C49}"/>
              </a:ext>
            </a:extLst>
          </p:cNvPr>
          <p:cNvSpPr/>
          <p:nvPr/>
        </p:nvSpPr>
        <p:spPr>
          <a:xfrm>
            <a:off x="930631" y="1872891"/>
            <a:ext cx="49348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회원 등록이 완료되었다</a:t>
            </a:r>
            <a:r>
              <a:rPr lang="en-US" altLang="ko-KR" sz="24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r>
              <a:rPr lang="ko-KR" altLang="en-US" sz="24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187CFBD-0F59-4F10-94B3-550D4E18A8E5}"/>
              </a:ext>
            </a:extLst>
          </p:cNvPr>
          <p:cNvGrpSpPr/>
          <p:nvPr/>
        </p:nvGrpSpPr>
        <p:grpSpPr>
          <a:xfrm>
            <a:off x="535657" y="428979"/>
            <a:ext cx="6040436" cy="646331"/>
            <a:chOff x="535657" y="428979"/>
            <a:chExt cx="6040436" cy="64633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5678A67-4238-424F-8085-C0B94C03891A}"/>
                </a:ext>
              </a:extLst>
            </p:cNvPr>
            <p:cNvSpPr/>
            <p:nvPr/>
          </p:nvSpPr>
          <p:spPr>
            <a:xfrm>
              <a:off x="625492" y="673349"/>
              <a:ext cx="5860766" cy="383810"/>
            </a:xfrm>
            <a:prstGeom prst="rect">
              <a:avLst/>
            </a:prstGeom>
            <a:solidFill>
              <a:srgbClr val="FFAFA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6D1846-D7C8-4DDF-9D91-DE8FFE991FF1}"/>
                </a:ext>
              </a:extLst>
            </p:cNvPr>
            <p:cNvSpPr txBox="1"/>
            <p:nvPr/>
          </p:nvSpPr>
          <p:spPr>
            <a:xfrm>
              <a:off x="535657" y="428979"/>
              <a:ext cx="60404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latin typeface="tvN 즐거운이야기 Bold" pitchFamily="18" charset="-127"/>
                  <a:ea typeface="tvN 즐거운이야기 Bold" pitchFamily="18" charset="-127"/>
                </a:rPr>
                <a:t>03. ACCESS Case 1: </a:t>
              </a:r>
              <a:r>
                <a:rPr lang="ko-KR" altLang="en-US" sz="3600" dirty="0">
                  <a:latin typeface="tvN 즐거운이야기 Bold" pitchFamily="18" charset="-127"/>
                  <a:ea typeface="tvN 즐거운이야기 Bold" pitchFamily="18" charset="-127"/>
                </a:rPr>
                <a:t>김지욱 학생의 미팅 신청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7A5B7A4-3CC9-4472-9E14-8382D8CFD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818F-C9C4-4C13-9B91-B7D4E85B402F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95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85670" y="300775"/>
            <a:ext cx="11619069" cy="62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BA7F3F9-3DBC-4D01-9681-ED9ED504CE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31" t="13986" r="31905" b="50882"/>
          <a:stretch/>
        </p:blipFill>
        <p:spPr>
          <a:xfrm>
            <a:off x="878114" y="1815205"/>
            <a:ext cx="10435771" cy="361405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BD97E-6746-4FCE-B011-719B633BECE4}"/>
              </a:ext>
            </a:extLst>
          </p:cNvPr>
          <p:cNvSpPr/>
          <p:nvPr/>
        </p:nvSpPr>
        <p:spPr>
          <a:xfrm>
            <a:off x="838623" y="1842914"/>
            <a:ext cx="10513167" cy="3603104"/>
          </a:xfrm>
          <a:prstGeom prst="rect">
            <a:avLst/>
          </a:prstGeom>
          <a:solidFill>
            <a:srgbClr val="595959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23042" y="1254325"/>
            <a:ext cx="1800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KoPub돋움체 Medium" pitchFamily="18" charset="-127"/>
                <a:ea typeface="KoPub돋움체 Medium" pitchFamily="18" charset="-127"/>
              </a:rPr>
              <a:t>(1) </a:t>
            </a:r>
            <a:r>
              <a:rPr lang="ko-KR" altLang="en-US" sz="2400" dirty="0">
                <a:latin typeface="KoPub돋움체 Medium" pitchFamily="18" charset="-127"/>
                <a:ea typeface="KoPub돋움체 Medium" pitchFamily="18" charset="-127"/>
              </a:rPr>
              <a:t>회원 등록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0BAD1E6-A47A-4536-8D13-33D07538C971}"/>
              </a:ext>
            </a:extLst>
          </p:cNvPr>
          <p:cNvSpPr/>
          <p:nvPr/>
        </p:nvSpPr>
        <p:spPr>
          <a:xfrm>
            <a:off x="766614" y="5588123"/>
            <a:ext cx="82809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28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새로운 회원에 대한 </a:t>
            </a:r>
            <a:r>
              <a:rPr lang="ko-KR" altLang="en-US" sz="2800" dirty="0" err="1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튜플이</a:t>
            </a:r>
            <a:r>
              <a:rPr lang="ko-KR" altLang="en-US" sz="28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추가되었다</a:t>
            </a:r>
            <a:r>
              <a:rPr lang="en-US" altLang="ko-KR" sz="28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sz="2800" dirty="0">
              <a:highlight>
                <a:srgbClr val="FFEFEF"/>
              </a:highlight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0A2BC17-65DD-4E89-BDC5-063C8C7537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31" t="29689" r="31905" b="66819"/>
          <a:stretch/>
        </p:blipFill>
        <p:spPr>
          <a:xfrm>
            <a:off x="876528" y="3429794"/>
            <a:ext cx="10435770" cy="354289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D9C265CA-4E45-4FA8-98EC-9325E1F5C277}"/>
              </a:ext>
            </a:extLst>
          </p:cNvPr>
          <p:cNvGrpSpPr/>
          <p:nvPr/>
        </p:nvGrpSpPr>
        <p:grpSpPr>
          <a:xfrm>
            <a:off x="535657" y="428979"/>
            <a:ext cx="6040436" cy="646331"/>
            <a:chOff x="535657" y="428979"/>
            <a:chExt cx="6040436" cy="64633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DC9E0AC-1892-4297-8A3B-A398E00B37F0}"/>
                </a:ext>
              </a:extLst>
            </p:cNvPr>
            <p:cNvSpPr/>
            <p:nvPr/>
          </p:nvSpPr>
          <p:spPr>
            <a:xfrm>
              <a:off x="625492" y="673349"/>
              <a:ext cx="5860766" cy="383810"/>
            </a:xfrm>
            <a:prstGeom prst="rect">
              <a:avLst/>
            </a:prstGeom>
            <a:solidFill>
              <a:srgbClr val="FFAFA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6A946D-DEED-40C4-8F74-7DE147020AE5}"/>
                </a:ext>
              </a:extLst>
            </p:cNvPr>
            <p:cNvSpPr txBox="1"/>
            <p:nvPr/>
          </p:nvSpPr>
          <p:spPr>
            <a:xfrm>
              <a:off x="535657" y="428979"/>
              <a:ext cx="60404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latin typeface="tvN 즐거운이야기 Bold" pitchFamily="18" charset="-127"/>
                  <a:ea typeface="tvN 즐거운이야기 Bold" pitchFamily="18" charset="-127"/>
                </a:rPr>
                <a:t>03. ACCESS Case 1: </a:t>
              </a:r>
              <a:r>
                <a:rPr lang="ko-KR" altLang="en-US" sz="3600" dirty="0">
                  <a:latin typeface="tvN 즐거운이야기 Bold" pitchFamily="18" charset="-127"/>
                  <a:ea typeface="tvN 즐거운이야기 Bold" pitchFamily="18" charset="-127"/>
                </a:rPr>
                <a:t>김지욱 학생의 미팅 신청</a:t>
              </a: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65114B7-FD11-4516-AA64-F4BC0735C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818F-C9C4-4C13-9B91-B7D4E85B402F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41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D50407-660E-4C1A-96CB-F5942D09F22A}"/>
              </a:ext>
            </a:extLst>
          </p:cNvPr>
          <p:cNvSpPr/>
          <p:nvPr/>
        </p:nvSpPr>
        <p:spPr>
          <a:xfrm>
            <a:off x="285673" y="285794"/>
            <a:ext cx="11619069" cy="62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23042" y="1254325"/>
            <a:ext cx="1532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KoPub돋움체 Medium" pitchFamily="18" charset="-127"/>
                <a:ea typeface="KoPub돋움체 Medium" pitchFamily="18" charset="-127"/>
              </a:rPr>
              <a:t>(2) </a:t>
            </a:r>
            <a:r>
              <a:rPr lang="ko-KR" altLang="en-US" sz="2400" dirty="0">
                <a:latin typeface="KoPub돋움체 Medium" pitchFamily="18" charset="-127"/>
                <a:ea typeface="KoPub돋움체 Medium" pitchFamily="18" charset="-127"/>
              </a:rPr>
              <a:t>팀 생성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C8A14-4844-4CE8-8856-5629BDDE1C49}"/>
              </a:ext>
            </a:extLst>
          </p:cNvPr>
          <p:cNvSpPr/>
          <p:nvPr/>
        </p:nvSpPr>
        <p:spPr>
          <a:xfrm>
            <a:off x="930631" y="1872891"/>
            <a:ext cx="49348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팀 이름과 인원수</a:t>
            </a:r>
            <a:r>
              <a:rPr lang="en-US" altLang="ko-KR" sz="24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24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성별을 입력한 뒤 </a:t>
            </a:r>
            <a:endParaRPr lang="en-US" altLang="ko-KR" sz="2400" dirty="0">
              <a:highlight>
                <a:srgbClr val="FFEFEF"/>
              </a:highlight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en-US" altLang="ko-KR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  </a:t>
            </a:r>
            <a:r>
              <a:rPr lang="ko-KR" altLang="en-US" sz="24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팀을 생성한다</a:t>
            </a:r>
            <a:r>
              <a:rPr lang="en-US" altLang="ko-KR" sz="24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sz="2400" dirty="0">
              <a:highlight>
                <a:srgbClr val="FFEFEF"/>
              </a:highlight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7ED0CB-DA39-46E9-A51C-A9AD0A2E9B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90" t="26967" r="58572" b="43121"/>
          <a:stretch/>
        </p:blipFill>
        <p:spPr>
          <a:xfrm>
            <a:off x="6887294" y="1485578"/>
            <a:ext cx="4489082" cy="3732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D52379-9292-4117-A752-658F33A4CB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111" t="26543" r="58572" b="43263"/>
          <a:stretch/>
        </p:blipFill>
        <p:spPr>
          <a:xfrm>
            <a:off x="6815286" y="1401254"/>
            <a:ext cx="4550709" cy="380410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6C02DB6E-2FDE-4E33-AB80-80EEB79CC26B}"/>
              </a:ext>
            </a:extLst>
          </p:cNvPr>
          <p:cNvGrpSpPr/>
          <p:nvPr/>
        </p:nvGrpSpPr>
        <p:grpSpPr>
          <a:xfrm>
            <a:off x="535657" y="428979"/>
            <a:ext cx="6040436" cy="646331"/>
            <a:chOff x="535657" y="428979"/>
            <a:chExt cx="6040436" cy="64633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18384C1-7EA1-4658-A825-E81F473B9008}"/>
                </a:ext>
              </a:extLst>
            </p:cNvPr>
            <p:cNvSpPr/>
            <p:nvPr/>
          </p:nvSpPr>
          <p:spPr>
            <a:xfrm>
              <a:off x="625492" y="673349"/>
              <a:ext cx="5860766" cy="383810"/>
            </a:xfrm>
            <a:prstGeom prst="rect">
              <a:avLst/>
            </a:prstGeom>
            <a:solidFill>
              <a:srgbClr val="FFAFA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15BEA2-BE10-4257-A916-CADD4605860F}"/>
                </a:ext>
              </a:extLst>
            </p:cNvPr>
            <p:cNvSpPr txBox="1"/>
            <p:nvPr/>
          </p:nvSpPr>
          <p:spPr>
            <a:xfrm>
              <a:off x="535657" y="428979"/>
              <a:ext cx="60404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latin typeface="tvN 즐거운이야기 Bold" pitchFamily="18" charset="-127"/>
                  <a:ea typeface="tvN 즐거운이야기 Bold" pitchFamily="18" charset="-127"/>
                </a:rPr>
                <a:t>03. ACCESS Case 1: </a:t>
              </a:r>
              <a:r>
                <a:rPr lang="ko-KR" altLang="en-US" sz="3600" dirty="0">
                  <a:latin typeface="tvN 즐거운이야기 Bold" pitchFamily="18" charset="-127"/>
                  <a:ea typeface="tvN 즐거운이야기 Bold" pitchFamily="18" charset="-127"/>
                </a:rPr>
                <a:t>김지욱 학생의 미팅 신청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71BAFF-2023-43A7-BBBF-F5DEC7C73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818F-C9C4-4C13-9B91-B7D4E85B402F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418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235A184-C485-4E56-8A32-4B33EEC6ADB9}"/>
              </a:ext>
            </a:extLst>
          </p:cNvPr>
          <p:cNvSpPr/>
          <p:nvPr/>
        </p:nvSpPr>
        <p:spPr>
          <a:xfrm>
            <a:off x="285673" y="285794"/>
            <a:ext cx="11619069" cy="62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9D036EC-A121-4F7B-8DDC-F946E19BAC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49" t="13844" r="60000" b="67250"/>
          <a:stretch/>
        </p:blipFill>
        <p:spPr>
          <a:xfrm>
            <a:off x="1868270" y="1892438"/>
            <a:ext cx="8409366" cy="30516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23042" y="1254325"/>
            <a:ext cx="1532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KoPub돋움체 Medium" pitchFamily="18" charset="-127"/>
                <a:ea typeface="KoPub돋움체 Medium" pitchFamily="18" charset="-127"/>
              </a:rPr>
              <a:t>(2) </a:t>
            </a:r>
            <a:r>
              <a:rPr lang="ko-KR" altLang="en-US" sz="2400" dirty="0">
                <a:latin typeface="KoPub돋움체 Medium" pitchFamily="18" charset="-127"/>
                <a:ea typeface="KoPub돋움체 Medium" pitchFamily="18" charset="-127"/>
              </a:rPr>
              <a:t>팀 생성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E0E888-6FBE-4461-8186-9D9FFFCFFAA0}"/>
              </a:ext>
            </a:extLst>
          </p:cNvPr>
          <p:cNvSpPr/>
          <p:nvPr/>
        </p:nvSpPr>
        <p:spPr>
          <a:xfrm>
            <a:off x="1702718" y="5224684"/>
            <a:ext cx="49348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Before</a:t>
            </a:r>
            <a:endParaRPr lang="ko-KR" altLang="en-US" sz="28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35271F3-D55A-4E01-970E-0AAA2C204022}"/>
              </a:ext>
            </a:extLst>
          </p:cNvPr>
          <p:cNvGrpSpPr/>
          <p:nvPr/>
        </p:nvGrpSpPr>
        <p:grpSpPr>
          <a:xfrm>
            <a:off x="1702718" y="1878802"/>
            <a:ext cx="8535522" cy="4071272"/>
            <a:chOff x="1700560" y="1675135"/>
            <a:chExt cx="8961796" cy="439758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F1C8A14-4844-4CE8-8856-5629BDDE1C49}"/>
                </a:ext>
              </a:extLst>
            </p:cNvPr>
            <p:cNvSpPr/>
            <p:nvPr/>
          </p:nvSpPr>
          <p:spPr>
            <a:xfrm>
              <a:off x="1700560" y="5507561"/>
              <a:ext cx="8014041" cy="5651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sz="2800" dirty="0">
                  <a:highlight>
                    <a:srgbClr val="FFFFFF"/>
                  </a:highlight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After : </a:t>
              </a:r>
              <a:r>
                <a:rPr lang="en-US" altLang="ko-KR" sz="2800" dirty="0">
                  <a:highlight>
                    <a:srgbClr val="FFFFFF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</a:t>
              </a:r>
              <a:r>
                <a:rPr lang="ko-KR" altLang="en-US" sz="2800" dirty="0">
                  <a:highlight>
                    <a:srgbClr val="FFEFEF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새로운 팀에 대한 </a:t>
              </a:r>
              <a:r>
                <a:rPr lang="ko-KR" altLang="en-US" sz="2800" dirty="0" err="1">
                  <a:highlight>
                    <a:srgbClr val="FFEFEF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튜플이</a:t>
              </a:r>
              <a:r>
                <a:rPr lang="ko-KR" altLang="en-US" sz="2800" dirty="0">
                  <a:highlight>
                    <a:srgbClr val="FFEFEF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추가되었다</a:t>
              </a:r>
              <a:r>
                <a:rPr lang="en-US" altLang="ko-KR" sz="2800" dirty="0">
                  <a:highlight>
                    <a:srgbClr val="FFEFEF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.</a:t>
              </a:r>
              <a:endParaRPr lang="ko-KR" altLang="en-US" sz="28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A6F71BE-0FD9-4B0E-9FD6-5341A558CA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326" t="13809" r="60080" b="64462"/>
            <a:stretch/>
          </p:blipFill>
          <p:spPr>
            <a:xfrm>
              <a:off x="1874380" y="1675135"/>
              <a:ext cx="8787976" cy="3853126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5FBA1AC-F056-4B96-BD76-91CDE73511AD}"/>
              </a:ext>
            </a:extLst>
          </p:cNvPr>
          <p:cNvGrpSpPr/>
          <p:nvPr/>
        </p:nvGrpSpPr>
        <p:grpSpPr>
          <a:xfrm>
            <a:off x="535657" y="428979"/>
            <a:ext cx="6040436" cy="646331"/>
            <a:chOff x="535657" y="428979"/>
            <a:chExt cx="6040436" cy="64633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68EADD0-9154-4A0B-8A34-1C3DEBCFA33C}"/>
                </a:ext>
              </a:extLst>
            </p:cNvPr>
            <p:cNvSpPr/>
            <p:nvPr/>
          </p:nvSpPr>
          <p:spPr>
            <a:xfrm>
              <a:off x="625492" y="673349"/>
              <a:ext cx="5860766" cy="383810"/>
            </a:xfrm>
            <a:prstGeom prst="rect">
              <a:avLst/>
            </a:prstGeom>
            <a:solidFill>
              <a:srgbClr val="FFAFA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594201-40E3-4671-81FB-D65C0547FD95}"/>
                </a:ext>
              </a:extLst>
            </p:cNvPr>
            <p:cNvSpPr txBox="1"/>
            <p:nvPr/>
          </p:nvSpPr>
          <p:spPr>
            <a:xfrm>
              <a:off x="535657" y="428979"/>
              <a:ext cx="60404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latin typeface="tvN 즐거운이야기 Bold" pitchFamily="18" charset="-127"/>
                  <a:ea typeface="tvN 즐거운이야기 Bold" pitchFamily="18" charset="-127"/>
                </a:rPr>
                <a:t>03. ACCESS Case 1: </a:t>
              </a:r>
              <a:r>
                <a:rPr lang="ko-KR" altLang="en-US" sz="3600" dirty="0">
                  <a:latin typeface="tvN 즐거운이야기 Bold" pitchFamily="18" charset="-127"/>
                  <a:ea typeface="tvN 즐거운이야기 Bold" pitchFamily="18" charset="-127"/>
                </a:rPr>
                <a:t>김지욱 학생의 미팅 신청</a:t>
              </a: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4C4D93-DB1E-48EF-9806-84551D321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818F-C9C4-4C13-9B91-B7D4E85B402F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4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7D2E565-49CA-43D4-B939-AE9AF6C0E77C}"/>
              </a:ext>
            </a:extLst>
          </p:cNvPr>
          <p:cNvSpPr/>
          <p:nvPr/>
        </p:nvSpPr>
        <p:spPr>
          <a:xfrm>
            <a:off x="286465" y="243914"/>
            <a:ext cx="11619069" cy="62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8DCD9EA-B37C-43D3-8B00-F58B3427D993}"/>
              </a:ext>
            </a:extLst>
          </p:cNvPr>
          <p:cNvGrpSpPr/>
          <p:nvPr/>
        </p:nvGrpSpPr>
        <p:grpSpPr>
          <a:xfrm>
            <a:off x="6670869" y="1667392"/>
            <a:ext cx="4501312" cy="3657316"/>
            <a:chOff x="6308025" y="807124"/>
            <a:chExt cx="4501312" cy="365731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0775083-2DB5-4827-B99E-77BC13FB77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461" t="35573" r="64762" b="38748"/>
            <a:stretch/>
          </p:blipFill>
          <p:spPr>
            <a:xfrm>
              <a:off x="6308025" y="807124"/>
              <a:ext cx="4501312" cy="3657316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11DC685-0EC0-4669-8C22-555ACD3AFC9D}"/>
                </a:ext>
              </a:extLst>
            </p:cNvPr>
            <p:cNvSpPr/>
            <p:nvPr/>
          </p:nvSpPr>
          <p:spPr>
            <a:xfrm>
              <a:off x="6815286" y="2421682"/>
              <a:ext cx="792088" cy="792088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23042" y="1254325"/>
            <a:ext cx="1532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KoPub돋움체 Medium" pitchFamily="18" charset="-127"/>
                <a:ea typeface="KoPub돋움체 Medium" pitchFamily="18" charset="-127"/>
              </a:rPr>
              <a:t>(3) </a:t>
            </a:r>
            <a:r>
              <a:rPr lang="ko-KR" altLang="en-US" sz="2400" dirty="0">
                <a:latin typeface="KoPub돋움체 Medium" pitchFamily="18" charset="-127"/>
                <a:ea typeface="KoPub돋움체 Medium" pitchFamily="18" charset="-127"/>
              </a:rPr>
              <a:t>팀 구성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C8A14-4844-4CE8-8856-5629BDDE1C49}"/>
              </a:ext>
            </a:extLst>
          </p:cNvPr>
          <p:cNvSpPr/>
          <p:nvPr/>
        </p:nvSpPr>
        <p:spPr>
          <a:xfrm>
            <a:off x="944546" y="2011390"/>
            <a:ext cx="49348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팀 생성시 부여 받은 팀</a:t>
            </a:r>
            <a:r>
              <a:rPr lang="en-US" altLang="ko-KR" sz="24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_ID</a:t>
            </a:r>
            <a:r>
              <a:rPr lang="ko-KR" altLang="en-US" sz="24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와</a:t>
            </a:r>
            <a:endParaRPr lang="en-US" altLang="ko-KR" sz="2400" dirty="0">
              <a:highlight>
                <a:srgbClr val="FFEFEF"/>
              </a:highlight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en-US" altLang="ko-KR" sz="24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    </a:t>
            </a:r>
            <a:r>
              <a:rPr lang="en-US" altLang="ko-KR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    </a:t>
            </a:r>
            <a:r>
              <a:rPr lang="en-US" altLang="ko-KR" sz="24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endParaRPr lang="ko-KR" altLang="en-US" sz="2400" dirty="0">
              <a:highlight>
                <a:srgbClr val="FFEFEF"/>
              </a:highlight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88EF94C-571E-40BA-9196-46785A4545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02" t="35009" r="64443" b="38606"/>
          <a:stretch/>
        </p:blipFill>
        <p:spPr>
          <a:xfrm>
            <a:off x="6602066" y="1553758"/>
            <a:ext cx="4643801" cy="3775614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68D84D2-7C3E-436C-8320-BE12CE9B50FD}"/>
              </a:ext>
            </a:extLst>
          </p:cNvPr>
          <p:cNvSpPr/>
          <p:nvPr/>
        </p:nvSpPr>
        <p:spPr>
          <a:xfrm>
            <a:off x="1238702" y="2495645"/>
            <a:ext cx="35603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본인의 학번을 입력하면</a:t>
            </a:r>
            <a:endParaRPr lang="en-US" altLang="ko-KR" sz="2400" dirty="0">
              <a:highlight>
                <a:srgbClr val="FFEFEF"/>
              </a:highlight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endParaRPr lang="ko-KR" altLang="en-US" sz="2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A97D200-0453-49CA-ABFB-A182DBED10EA}"/>
              </a:ext>
            </a:extLst>
          </p:cNvPr>
          <p:cNvSpPr/>
          <p:nvPr/>
        </p:nvSpPr>
        <p:spPr>
          <a:xfrm>
            <a:off x="1238702" y="2979900"/>
            <a:ext cx="48565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해당 팀의 구성원으로 등록할 수 있다</a:t>
            </a:r>
            <a:r>
              <a:rPr lang="en-US" altLang="ko-KR" sz="24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sz="2400" dirty="0">
              <a:highlight>
                <a:srgbClr val="FFEFEF"/>
              </a:highlight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07B7FE2-1FB9-42C1-B738-64414554BAF7}"/>
              </a:ext>
            </a:extLst>
          </p:cNvPr>
          <p:cNvGrpSpPr/>
          <p:nvPr/>
        </p:nvGrpSpPr>
        <p:grpSpPr>
          <a:xfrm>
            <a:off x="535657" y="428979"/>
            <a:ext cx="6040436" cy="646331"/>
            <a:chOff x="535657" y="428979"/>
            <a:chExt cx="6040436" cy="646331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B118CDE-00DC-4CD1-BDE2-43920420277C}"/>
                </a:ext>
              </a:extLst>
            </p:cNvPr>
            <p:cNvSpPr/>
            <p:nvPr/>
          </p:nvSpPr>
          <p:spPr>
            <a:xfrm>
              <a:off x="625492" y="673349"/>
              <a:ext cx="5860766" cy="383810"/>
            </a:xfrm>
            <a:prstGeom prst="rect">
              <a:avLst/>
            </a:prstGeom>
            <a:solidFill>
              <a:srgbClr val="FFAFA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8DB28A-2732-4005-98D1-B1BDAF7D7889}"/>
                </a:ext>
              </a:extLst>
            </p:cNvPr>
            <p:cNvSpPr txBox="1"/>
            <p:nvPr/>
          </p:nvSpPr>
          <p:spPr>
            <a:xfrm>
              <a:off x="535657" y="428979"/>
              <a:ext cx="60404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latin typeface="tvN 즐거운이야기 Bold" pitchFamily="18" charset="-127"/>
                  <a:ea typeface="tvN 즐거운이야기 Bold" pitchFamily="18" charset="-127"/>
                </a:rPr>
                <a:t>03. ACCESS Case 1: </a:t>
              </a:r>
              <a:r>
                <a:rPr lang="ko-KR" altLang="en-US" sz="3600" dirty="0">
                  <a:latin typeface="tvN 즐거운이야기 Bold" pitchFamily="18" charset="-127"/>
                  <a:ea typeface="tvN 즐거운이야기 Bold" pitchFamily="18" charset="-127"/>
                </a:rPr>
                <a:t>김지욱 학생의 미팅 신청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993069-84F9-497A-92BF-923ADA6A9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818F-C9C4-4C13-9B91-B7D4E85B402F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65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D34DE15C-2913-4CF8-AA76-9AABF8785E02}"/>
              </a:ext>
            </a:extLst>
          </p:cNvPr>
          <p:cNvSpPr/>
          <p:nvPr/>
        </p:nvSpPr>
        <p:spPr>
          <a:xfrm>
            <a:off x="286465" y="243914"/>
            <a:ext cx="11619069" cy="62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3042" y="1254325"/>
            <a:ext cx="1532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KoPub돋움체 Medium" pitchFamily="18" charset="-127"/>
                <a:ea typeface="KoPub돋움체 Medium" pitchFamily="18" charset="-127"/>
              </a:rPr>
              <a:t>(3) </a:t>
            </a:r>
            <a:r>
              <a:rPr lang="ko-KR" altLang="en-US" sz="2400" dirty="0">
                <a:latin typeface="KoPub돋움체 Medium" pitchFamily="18" charset="-127"/>
                <a:ea typeface="KoPub돋움체 Medium" pitchFamily="18" charset="-127"/>
              </a:rPr>
              <a:t>팀 구성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C94048C-FE9D-418F-89F7-EE84C114D232}"/>
              </a:ext>
            </a:extLst>
          </p:cNvPr>
          <p:cNvGrpSpPr/>
          <p:nvPr/>
        </p:nvGrpSpPr>
        <p:grpSpPr>
          <a:xfrm>
            <a:off x="523042" y="1904469"/>
            <a:ext cx="5326866" cy="1485341"/>
            <a:chOff x="872317" y="1904469"/>
            <a:chExt cx="5326866" cy="148534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F1C8A14-4844-4CE8-8856-5629BDDE1C49}"/>
                </a:ext>
              </a:extLst>
            </p:cNvPr>
            <p:cNvSpPr/>
            <p:nvPr/>
          </p:nvSpPr>
          <p:spPr>
            <a:xfrm>
              <a:off x="872317" y="1904469"/>
              <a:ext cx="493485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2300" dirty="0">
                  <a:highlight>
                    <a:srgbClr val="FFEFEF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김지욱</a:t>
              </a:r>
              <a:r>
                <a:rPr lang="en-US" altLang="ko-KR" sz="2300" dirty="0">
                  <a:highlight>
                    <a:srgbClr val="FFEFEF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[12172123]</a:t>
              </a:r>
              <a:r>
                <a:rPr lang="ko-KR" altLang="en-US" sz="2300" dirty="0">
                  <a:highlight>
                    <a:srgbClr val="FFEFEF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학생의 친구인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68D84D2-7C3E-436C-8320-BE12CE9B50FD}"/>
                </a:ext>
              </a:extLst>
            </p:cNvPr>
            <p:cNvSpPr/>
            <p:nvPr/>
          </p:nvSpPr>
          <p:spPr>
            <a:xfrm>
              <a:off x="1175785" y="2417379"/>
              <a:ext cx="498066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300" dirty="0">
                  <a:highlight>
                    <a:srgbClr val="FFEFEF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‘</a:t>
              </a:r>
              <a:r>
                <a:rPr lang="ko-KR" altLang="en-US" sz="2300" dirty="0" err="1">
                  <a:highlight>
                    <a:srgbClr val="FFEFEF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최천재</a:t>
              </a:r>
              <a:r>
                <a:rPr lang="en-US" altLang="ko-KR" sz="2300" dirty="0">
                  <a:highlight>
                    <a:srgbClr val="FFEFEF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’</a:t>
              </a:r>
              <a:r>
                <a:rPr lang="ko-KR" altLang="en-US" sz="2300" dirty="0">
                  <a:highlight>
                    <a:srgbClr val="FFEFEF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와 </a:t>
              </a:r>
              <a:r>
                <a:rPr lang="en-US" altLang="ko-KR" sz="2300" dirty="0">
                  <a:highlight>
                    <a:srgbClr val="FFEFEF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‘</a:t>
              </a:r>
              <a:r>
                <a:rPr lang="ko-KR" altLang="en-US" sz="2300" dirty="0" err="1">
                  <a:highlight>
                    <a:srgbClr val="FFEFEF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박튼튼</a:t>
              </a:r>
              <a:r>
                <a:rPr lang="en-US" altLang="ko-KR" sz="2300" dirty="0">
                  <a:highlight>
                    <a:srgbClr val="FFEFEF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’</a:t>
              </a:r>
              <a:r>
                <a:rPr lang="ko-KR" altLang="en-US" sz="2300" dirty="0">
                  <a:highlight>
                    <a:srgbClr val="FFEFEF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또한 마찬가지로</a:t>
              </a:r>
              <a:endParaRPr lang="ko-KR" altLang="en-US" sz="2300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A97D200-0453-49CA-ABFB-A182DBED10EA}"/>
                </a:ext>
              </a:extLst>
            </p:cNvPr>
            <p:cNvSpPr/>
            <p:nvPr/>
          </p:nvSpPr>
          <p:spPr>
            <a:xfrm>
              <a:off x="1126654" y="2943534"/>
              <a:ext cx="5072529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300" dirty="0">
                  <a:highlight>
                    <a:srgbClr val="FFEFEF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같은 팀</a:t>
              </a:r>
              <a:r>
                <a:rPr lang="en-US" altLang="ko-KR" sz="2300" dirty="0">
                  <a:highlight>
                    <a:srgbClr val="FFEFEF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[16]</a:t>
              </a:r>
              <a:r>
                <a:rPr lang="ko-KR" altLang="en-US" sz="2300" dirty="0">
                  <a:highlight>
                    <a:srgbClr val="FFEFEF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에 등록 시킨 결과는 </a:t>
              </a:r>
              <a:endParaRPr lang="en-US" altLang="ko-KR" sz="23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A843666-66D7-4CA3-8DD3-76C9CE99B30C}"/>
              </a:ext>
            </a:extLst>
          </p:cNvPr>
          <p:cNvSpPr/>
          <p:nvPr/>
        </p:nvSpPr>
        <p:spPr>
          <a:xfrm>
            <a:off x="766614" y="3429794"/>
            <a:ext cx="1725152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3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다음과 같다</a:t>
            </a:r>
            <a:r>
              <a:rPr lang="en-US" altLang="ko-KR" sz="23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r>
              <a:rPr lang="ko-KR" altLang="en-US" sz="23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F238A6B-A4FD-4E1D-8595-FEC7D1D7CE0D}"/>
              </a:ext>
            </a:extLst>
          </p:cNvPr>
          <p:cNvGrpSpPr/>
          <p:nvPr/>
        </p:nvGrpSpPr>
        <p:grpSpPr>
          <a:xfrm>
            <a:off x="535657" y="428979"/>
            <a:ext cx="6040436" cy="646331"/>
            <a:chOff x="535657" y="428979"/>
            <a:chExt cx="6040436" cy="64633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BCCD2B8-0AFB-4C04-BB96-2145AEA77806}"/>
                </a:ext>
              </a:extLst>
            </p:cNvPr>
            <p:cNvSpPr/>
            <p:nvPr/>
          </p:nvSpPr>
          <p:spPr>
            <a:xfrm>
              <a:off x="625492" y="673349"/>
              <a:ext cx="5860766" cy="383810"/>
            </a:xfrm>
            <a:prstGeom prst="rect">
              <a:avLst/>
            </a:prstGeom>
            <a:solidFill>
              <a:srgbClr val="FFAFA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3CEB24-53D5-4024-B87A-65C8B0B2862E}"/>
                </a:ext>
              </a:extLst>
            </p:cNvPr>
            <p:cNvSpPr txBox="1"/>
            <p:nvPr/>
          </p:nvSpPr>
          <p:spPr>
            <a:xfrm>
              <a:off x="535657" y="428979"/>
              <a:ext cx="60404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latin typeface="tvN 즐거운이야기 Bold" pitchFamily="18" charset="-127"/>
                  <a:ea typeface="tvN 즐거운이야기 Bold" pitchFamily="18" charset="-127"/>
                </a:rPr>
                <a:t>03. ACCESS Case 1: </a:t>
              </a:r>
              <a:r>
                <a:rPr lang="ko-KR" altLang="en-US" sz="3600" dirty="0">
                  <a:latin typeface="tvN 즐거운이야기 Bold" pitchFamily="18" charset="-127"/>
                  <a:ea typeface="tvN 즐거운이야기 Bold" pitchFamily="18" charset="-127"/>
                </a:rPr>
                <a:t>김지욱 학생의 미팅 신청</a:t>
              </a:r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FD8E90-5E83-4B1D-8949-01D0ACCE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818F-C9C4-4C13-9B91-B7D4E85B402F}" type="slidenum">
              <a:rPr lang="ko-KR" altLang="en-US" smtClean="0"/>
              <a:pPr/>
              <a:t>17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5217885" y="1570973"/>
            <a:ext cx="6564466" cy="3056481"/>
            <a:chOff x="5217885" y="1570973"/>
            <a:chExt cx="6564466" cy="30564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2FC36B-5EB0-4501-8DE3-685E04BA39B6}"/>
                </a:ext>
              </a:extLst>
            </p:cNvPr>
            <p:cNvSpPr txBox="1"/>
            <p:nvPr/>
          </p:nvSpPr>
          <p:spPr>
            <a:xfrm>
              <a:off x="5217885" y="1570973"/>
              <a:ext cx="175622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Before</a:t>
              </a:r>
              <a:endParaRPr lang="ko-KR" altLang="en-US" sz="2400" b="1" dirty="0"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3"/>
            <a:srcRect l="11180" t="13950" r="61180" b="67284"/>
            <a:stretch/>
          </p:blipFill>
          <p:spPr>
            <a:xfrm>
              <a:off x="5291073" y="2148373"/>
              <a:ext cx="6491278" cy="2479081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5159102" y="1557586"/>
            <a:ext cx="6564466" cy="3785245"/>
            <a:chOff x="2745796" y="3363654"/>
            <a:chExt cx="6564466" cy="3785245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4"/>
            <a:srcRect l="11111" t="13950" r="61042" b="60988"/>
            <a:stretch/>
          </p:blipFill>
          <p:spPr>
            <a:xfrm>
              <a:off x="2840274" y="3955351"/>
              <a:ext cx="6469988" cy="319354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4DCAF62-6463-482C-B7B3-35484F8EF4F3}"/>
                </a:ext>
              </a:extLst>
            </p:cNvPr>
            <p:cNvSpPr txBox="1"/>
            <p:nvPr/>
          </p:nvSpPr>
          <p:spPr>
            <a:xfrm>
              <a:off x="2745796" y="3363654"/>
              <a:ext cx="2213495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After</a:t>
              </a:r>
              <a:endParaRPr lang="ko-KR" altLang="en-US" sz="2400" b="1" dirty="0"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325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F216051-1B00-412C-81C3-A46D59061A95}"/>
              </a:ext>
            </a:extLst>
          </p:cNvPr>
          <p:cNvSpPr/>
          <p:nvPr/>
        </p:nvSpPr>
        <p:spPr>
          <a:xfrm>
            <a:off x="286465" y="285794"/>
            <a:ext cx="11619069" cy="62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23042" y="1254325"/>
            <a:ext cx="1840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KoPub돋움체 Medium" pitchFamily="18" charset="-127"/>
                <a:ea typeface="KoPub돋움체 Medium" pitchFamily="18" charset="-127"/>
              </a:rPr>
              <a:t>(4) </a:t>
            </a:r>
            <a:r>
              <a:rPr lang="ko-KR" altLang="en-US" sz="2400" dirty="0" smtClean="0">
                <a:latin typeface="KoPub돋움체 Medium" pitchFamily="18" charset="-127"/>
                <a:ea typeface="KoPub돋움체 Medium" pitchFamily="18" charset="-127"/>
              </a:rPr>
              <a:t>미팅 </a:t>
            </a:r>
            <a:r>
              <a:rPr lang="ko-KR" altLang="en-US" sz="2400" dirty="0">
                <a:latin typeface="KoPub돋움체 Medium" pitchFamily="18" charset="-127"/>
                <a:ea typeface="KoPub돋움체 Medium" pitchFamily="18" charset="-127"/>
              </a:rPr>
              <a:t>예약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6DF76D-4474-4855-AA65-41769656CF4D}"/>
              </a:ext>
            </a:extLst>
          </p:cNvPr>
          <p:cNvSpPr txBox="1"/>
          <p:nvPr/>
        </p:nvSpPr>
        <p:spPr>
          <a:xfrm>
            <a:off x="630505" y="1895005"/>
            <a:ext cx="51800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모델의 </a:t>
            </a:r>
            <a:r>
              <a:rPr lang="en-US" altLang="ko-KR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HOW</a:t>
            </a:r>
            <a:r>
              <a:rPr lang="ko-KR" altLang="en-US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인 예약은 </a:t>
            </a:r>
            <a:endParaRPr lang="en-US" altLang="ko-KR" sz="2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endParaRPr lang="en-US" altLang="ko-KR" sz="2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342900" indent="-342900">
              <a:buAutoNum type="arabicParenR"/>
            </a:pPr>
            <a:r>
              <a:rPr lang="ko-KR" altLang="en-US" sz="24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참가팀이 신청 목록 중에</a:t>
            </a:r>
            <a:r>
              <a:rPr lang="en-US" altLang="ko-KR" sz="24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24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선택을 하고</a:t>
            </a:r>
            <a:endParaRPr lang="en-US" altLang="ko-KR" sz="2400" dirty="0">
              <a:highlight>
                <a:srgbClr val="FFEFEF"/>
              </a:highlight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342900" indent="-342900">
              <a:buAutoNum type="arabicParenR"/>
            </a:pPr>
            <a:r>
              <a:rPr lang="ko-KR" altLang="en-US" sz="24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직원을 배정받고</a:t>
            </a:r>
            <a:endParaRPr lang="en-US" altLang="ko-KR" sz="2400" dirty="0">
              <a:highlight>
                <a:srgbClr val="FFEFEF"/>
              </a:highlight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342900" indent="-342900">
              <a:buAutoNum type="arabicParenR"/>
            </a:pPr>
            <a:r>
              <a:rPr lang="ko-KR" altLang="en-US" sz="24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가게와 날짜를 정하는</a:t>
            </a:r>
            <a:endParaRPr lang="en-US" altLang="ko-KR" sz="2400" dirty="0">
              <a:highlight>
                <a:srgbClr val="FFEFEF"/>
              </a:highlight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342900" indent="-342900">
              <a:buAutoNum type="arabicParenR"/>
            </a:pPr>
            <a:endParaRPr lang="en-US" altLang="ko-KR" sz="2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ko-KR" altLang="en-US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복합적인 작업</a:t>
            </a:r>
            <a:r>
              <a:rPr lang="en-US" altLang="ko-KR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7AA49D2-C0E3-41E5-8C9F-C941AAC338AE}"/>
              </a:ext>
            </a:extLst>
          </p:cNvPr>
          <p:cNvGrpSpPr/>
          <p:nvPr/>
        </p:nvGrpSpPr>
        <p:grpSpPr>
          <a:xfrm>
            <a:off x="5700919" y="1876854"/>
            <a:ext cx="6314232" cy="1417079"/>
            <a:chOff x="689223" y="1743483"/>
            <a:chExt cx="6314232" cy="141707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D6CC1BA-388A-4DBE-8DAC-350DB0CC42E2}"/>
                </a:ext>
              </a:extLst>
            </p:cNvPr>
            <p:cNvSpPr/>
            <p:nvPr/>
          </p:nvSpPr>
          <p:spPr>
            <a:xfrm>
              <a:off x="689223" y="1743483"/>
              <a:ext cx="540598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- </a:t>
              </a:r>
              <a:r>
                <a:rPr lang="ko-KR" altLang="en-US" sz="2400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이는 </a:t>
              </a:r>
              <a:r>
                <a:rPr lang="ko-KR" altLang="en-US" sz="2400" dirty="0">
                  <a:highlight>
                    <a:srgbClr val="FFEFEF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어플리케이션에서 다루어야 할 영역</a:t>
              </a:r>
              <a:endParaRPr lang="en-US" altLang="ko-KR" sz="24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E18C1F0-774C-4B49-B4B6-E68E40A1E1C9}"/>
                </a:ext>
              </a:extLst>
            </p:cNvPr>
            <p:cNvSpPr/>
            <p:nvPr/>
          </p:nvSpPr>
          <p:spPr>
            <a:xfrm>
              <a:off x="910630" y="2329565"/>
              <a:ext cx="6092825" cy="83099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R" altLang="en-US" sz="2400" dirty="0">
                  <a:highlight>
                    <a:srgbClr val="FFEFEF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따라서 </a:t>
              </a:r>
              <a:r>
                <a:rPr lang="en-US" altLang="ko-KR" sz="2400" dirty="0">
                  <a:highlight>
                    <a:srgbClr val="FFEFEF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ACCESS </a:t>
              </a:r>
              <a:r>
                <a:rPr lang="ko-KR" altLang="en-US" sz="2400" dirty="0">
                  <a:highlight>
                    <a:srgbClr val="FFEFEF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폼을 통한 구현은</a:t>
              </a:r>
              <a:endParaRPr lang="en-US" altLang="ko-KR" sz="24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  <a:p>
              <a:r>
                <a:rPr lang="ko-KR" altLang="en-US" sz="2400" dirty="0">
                  <a:highlight>
                    <a:srgbClr val="FFEFEF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생략한다</a:t>
              </a:r>
              <a:r>
                <a:rPr lang="en-US" altLang="ko-KR" sz="2400" dirty="0">
                  <a:highlight>
                    <a:srgbClr val="FFEFEF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.</a:t>
              </a:r>
              <a:endParaRPr lang="ko-KR" altLang="en-US" sz="24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1C0B668-DF8C-4D05-B386-2C8EFD6DD3A5}"/>
              </a:ext>
            </a:extLst>
          </p:cNvPr>
          <p:cNvGrpSpPr/>
          <p:nvPr/>
        </p:nvGrpSpPr>
        <p:grpSpPr>
          <a:xfrm>
            <a:off x="535657" y="428979"/>
            <a:ext cx="6040436" cy="646331"/>
            <a:chOff x="535657" y="428979"/>
            <a:chExt cx="6040436" cy="64633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861FB0A-BD08-4C81-BA6C-48928C78010D}"/>
                </a:ext>
              </a:extLst>
            </p:cNvPr>
            <p:cNvSpPr/>
            <p:nvPr/>
          </p:nvSpPr>
          <p:spPr>
            <a:xfrm>
              <a:off x="625492" y="673349"/>
              <a:ext cx="5860766" cy="383810"/>
            </a:xfrm>
            <a:prstGeom prst="rect">
              <a:avLst/>
            </a:prstGeom>
            <a:solidFill>
              <a:srgbClr val="FFAFA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238183-0D4D-4757-9C1C-6E69E18B7A41}"/>
                </a:ext>
              </a:extLst>
            </p:cNvPr>
            <p:cNvSpPr txBox="1"/>
            <p:nvPr/>
          </p:nvSpPr>
          <p:spPr>
            <a:xfrm>
              <a:off x="535657" y="428979"/>
              <a:ext cx="60404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latin typeface="tvN 즐거운이야기 Bold" pitchFamily="18" charset="-127"/>
                  <a:ea typeface="tvN 즐거운이야기 Bold" pitchFamily="18" charset="-127"/>
                </a:rPr>
                <a:t>03. ACCESS Case 1: </a:t>
              </a:r>
              <a:r>
                <a:rPr lang="ko-KR" altLang="en-US" sz="3600" dirty="0">
                  <a:latin typeface="tvN 즐거운이야기 Bold" pitchFamily="18" charset="-127"/>
                  <a:ea typeface="tvN 즐거운이야기 Bold" pitchFamily="18" charset="-127"/>
                </a:rPr>
                <a:t>김지욱 학생의 미팅 신청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1987C30-4234-4A6F-B317-BA0868A43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818F-C9C4-4C13-9B91-B7D4E85B402F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68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A0B945-8350-4C33-9236-1FC6A8A5AF08}"/>
              </a:ext>
            </a:extLst>
          </p:cNvPr>
          <p:cNvSpPr/>
          <p:nvPr/>
        </p:nvSpPr>
        <p:spPr>
          <a:xfrm>
            <a:off x="286465" y="285794"/>
            <a:ext cx="11619069" cy="62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23042" y="1254325"/>
            <a:ext cx="1840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KoPub돋움체 Medium" pitchFamily="18" charset="-127"/>
                <a:ea typeface="KoPub돋움체 Medium" pitchFamily="18" charset="-127"/>
              </a:rPr>
              <a:t>(4) </a:t>
            </a:r>
            <a:r>
              <a:rPr lang="ko-KR" altLang="en-US" sz="2400" dirty="0" smtClean="0">
                <a:latin typeface="KoPub돋움체 Medium" pitchFamily="18" charset="-127"/>
                <a:ea typeface="KoPub돋움체 Medium" pitchFamily="18" charset="-127"/>
              </a:rPr>
              <a:t>미팅 </a:t>
            </a:r>
            <a:r>
              <a:rPr lang="ko-KR" altLang="en-US" sz="2400" dirty="0">
                <a:latin typeface="KoPub돋움체 Medium" pitchFamily="18" charset="-127"/>
                <a:ea typeface="KoPub돋움체 Medium" pitchFamily="18" charset="-127"/>
              </a:rPr>
              <a:t>예약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5B5208-10F0-4C45-AB13-09B27AD6468D}"/>
              </a:ext>
            </a:extLst>
          </p:cNvPr>
          <p:cNvSpPr txBox="1"/>
          <p:nvPr/>
        </p:nvSpPr>
        <p:spPr>
          <a:xfrm>
            <a:off x="639645" y="2418550"/>
            <a:ext cx="221349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Before</a:t>
            </a:r>
            <a:endParaRPr lang="ko-KR" altLang="en-US" sz="24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1FCF1D2-0CDB-44D7-9679-44F98372EC3D}"/>
              </a:ext>
            </a:extLst>
          </p:cNvPr>
          <p:cNvSpPr/>
          <p:nvPr/>
        </p:nvSpPr>
        <p:spPr>
          <a:xfrm>
            <a:off x="605730" y="5128171"/>
            <a:ext cx="7073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8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예약에 대한 </a:t>
            </a:r>
            <a:r>
              <a:rPr lang="ko-KR" altLang="en-US" sz="2800" dirty="0" err="1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튜플이</a:t>
            </a:r>
            <a:r>
              <a:rPr lang="ko-KR" altLang="en-US" sz="28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하나 추가되었다</a:t>
            </a:r>
            <a:r>
              <a:rPr lang="en-US" altLang="ko-KR" sz="28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sz="2800" dirty="0">
              <a:highlight>
                <a:srgbClr val="FFEFEF"/>
              </a:highlight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0E74A38-F84A-4684-80F6-E4ECA2640962}"/>
              </a:ext>
            </a:extLst>
          </p:cNvPr>
          <p:cNvGrpSpPr/>
          <p:nvPr/>
        </p:nvGrpSpPr>
        <p:grpSpPr>
          <a:xfrm>
            <a:off x="535657" y="428979"/>
            <a:ext cx="6040436" cy="646331"/>
            <a:chOff x="535657" y="428979"/>
            <a:chExt cx="6040436" cy="64633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9DD9C25-33A9-4918-87E5-A87D7F493BA5}"/>
                </a:ext>
              </a:extLst>
            </p:cNvPr>
            <p:cNvSpPr/>
            <p:nvPr/>
          </p:nvSpPr>
          <p:spPr>
            <a:xfrm>
              <a:off x="625492" y="673349"/>
              <a:ext cx="5860766" cy="383810"/>
            </a:xfrm>
            <a:prstGeom prst="rect">
              <a:avLst/>
            </a:prstGeom>
            <a:solidFill>
              <a:srgbClr val="FFAFA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CD7FAC-872D-4905-9B83-8D1980240E61}"/>
                </a:ext>
              </a:extLst>
            </p:cNvPr>
            <p:cNvSpPr txBox="1"/>
            <p:nvPr/>
          </p:nvSpPr>
          <p:spPr>
            <a:xfrm>
              <a:off x="535657" y="428979"/>
              <a:ext cx="60404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latin typeface="tvN 즐거운이야기 Bold" pitchFamily="18" charset="-127"/>
                  <a:ea typeface="tvN 즐거운이야기 Bold" pitchFamily="18" charset="-127"/>
                </a:rPr>
                <a:t>03. ACCESS Case 1: </a:t>
              </a:r>
              <a:r>
                <a:rPr lang="ko-KR" altLang="en-US" sz="3600" dirty="0">
                  <a:latin typeface="tvN 즐거운이야기 Bold" pitchFamily="18" charset="-127"/>
                  <a:ea typeface="tvN 즐거운이야기 Bold" pitchFamily="18" charset="-127"/>
                </a:rPr>
                <a:t>김지욱 학생의 미팅 신청</a:t>
              </a: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2FA7D4-DE67-4082-83B8-8AB1C2620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818F-C9C4-4C13-9B91-B7D4E85B402F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F66823-35B8-4BB1-A73E-DF0FF29B2148}"/>
              </a:ext>
            </a:extLst>
          </p:cNvPr>
          <p:cNvSpPr txBox="1"/>
          <p:nvPr/>
        </p:nvSpPr>
        <p:spPr>
          <a:xfrm>
            <a:off x="605730" y="2403266"/>
            <a:ext cx="221349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After</a:t>
            </a:r>
            <a:endParaRPr lang="ko-KR" altLang="en-US" sz="24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rcRect l="11250" t="13950" r="34420" b="76914"/>
          <a:stretch/>
        </p:blipFill>
        <p:spPr>
          <a:xfrm>
            <a:off x="672883" y="2901609"/>
            <a:ext cx="10822923" cy="102368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rcRect l="11180" t="14074" r="34697" b="75432"/>
          <a:stretch/>
        </p:blipFill>
        <p:spPr>
          <a:xfrm>
            <a:off x="694606" y="2899859"/>
            <a:ext cx="10801200" cy="117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6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249A9FF3-7B33-4056-97A3-2FFCC531087E}"/>
              </a:ext>
            </a:extLst>
          </p:cNvPr>
          <p:cNvSpPr/>
          <p:nvPr/>
        </p:nvSpPr>
        <p:spPr>
          <a:xfrm>
            <a:off x="285673" y="285794"/>
            <a:ext cx="11619069" cy="6312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463461" y="80004"/>
            <a:ext cx="2190480" cy="1015663"/>
            <a:chOff x="3793234" y="1342846"/>
            <a:chExt cx="1643074" cy="761572"/>
          </a:xfrm>
        </p:grpSpPr>
        <p:sp>
          <p:nvSpPr>
            <p:cNvPr id="5" name="직사각형 4"/>
            <p:cNvSpPr/>
            <p:nvPr/>
          </p:nvSpPr>
          <p:spPr>
            <a:xfrm>
              <a:off x="3793234" y="1729306"/>
              <a:ext cx="1643074" cy="267978"/>
            </a:xfrm>
            <a:prstGeom prst="rect">
              <a:avLst/>
            </a:prstGeom>
            <a:solidFill>
              <a:srgbClr val="FF0000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023375" y="1342846"/>
              <a:ext cx="1162969" cy="7615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>
                  <a:latin typeface="tvN 즐거운이야기 Bold" pitchFamily="18" charset="-127"/>
                  <a:ea typeface="tvN 즐거운이야기 Bold" pitchFamily="18" charset="-127"/>
                </a:rPr>
                <a:t>Index</a:t>
              </a:r>
              <a:endParaRPr lang="ko-KR" altLang="en-US" sz="6000" dirty="0">
                <a:latin typeface="tvN 즐거운이야기 Bold" pitchFamily="18" charset="-127"/>
                <a:ea typeface="tvN 즐거운이야기 Bold" pitchFamily="18" charset="-127"/>
              </a:endParaRPr>
            </a:p>
          </p:txBody>
        </p:sp>
      </p:grpSp>
      <p:cxnSp>
        <p:nvCxnSpPr>
          <p:cNvPr id="10" name="직선 연결선 9"/>
          <p:cNvCxnSpPr>
            <a:cxnSpLocks/>
          </p:cNvCxnSpPr>
          <p:nvPr/>
        </p:nvCxnSpPr>
        <p:spPr>
          <a:xfrm flipH="1">
            <a:off x="1035488" y="1181427"/>
            <a:ext cx="7080" cy="4552623"/>
          </a:xfrm>
          <a:prstGeom prst="line">
            <a:avLst/>
          </a:prstGeom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920648" y="1450508"/>
            <a:ext cx="243841" cy="243841"/>
          </a:xfrm>
          <a:prstGeom prst="ellipse">
            <a:avLst/>
          </a:prstGeom>
          <a:solidFill>
            <a:schemeClr val="bg1"/>
          </a:solidFill>
          <a:ln w="82550">
            <a:solidFill>
              <a:srgbClr val="F85F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913568" y="2642364"/>
            <a:ext cx="243841" cy="243841"/>
          </a:xfrm>
          <a:prstGeom prst="ellipse">
            <a:avLst/>
          </a:prstGeom>
          <a:solidFill>
            <a:schemeClr val="bg1"/>
          </a:solidFill>
          <a:ln w="82550">
            <a:solidFill>
              <a:srgbClr val="F85F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920647" y="4825372"/>
            <a:ext cx="243841" cy="243841"/>
          </a:xfrm>
          <a:prstGeom prst="ellipse">
            <a:avLst/>
          </a:prstGeom>
          <a:solidFill>
            <a:schemeClr val="bg1"/>
          </a:solidFill>
          <a:ln w="82550">
            <a:solidFill>
              <a:srgbClr val="F85F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934611" y="3800350"/>
            <a:ext cx="243841" cy="243841"/>
          </a:xfrm>
          <a:prstGeom prst="ellipse">
            <a:avLst/>
          </a:prstGeom>
          <a:solidFill>
            <a:schemeClr val="bg1"/>
          </a:solidFill>
          <a:ln w="82550">
            <a:solidFill>
              <a:srgbClr val="F85F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28633" y="1397673"/>
            <a:ext cx="963725" cy="646331"/>
          </a:xfrm>
          <a:prstGeom prst="rect">
            <a:avLst/>
          </a:prstGeom>
          <a:solidFill>
            <a:srgbClr val="FFAFA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001</a:t>
            </a:r>
            <a:endParaRPr lang="ko-KR" altLang="en-US" sz="3600" dirty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31128" y="1485809"/>
            <a:ext cx="3687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비즈니스 모델</a:t>
            </a:r>
            <a:endParaRPr lang="en-US" altLang="ko-KR" sz="2400" spc="300" dirty="0">
              <a:solidFill>
                <a:schemeClr val="tx1">
                  <a:lumMod val="50000"/>
                  <a:lumOff val="5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23821" y="2460887"/>
            <a:ext cx="963725" cy="646331"/>
          </a:xfrm>
          <a:prstGeom prst="rect">
            <a:avLst/>
          </a:prstGeom>
          <a:solidFill>
            <a:srgbClr val="FFAFA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002</a:t>
            </a:r>
            <a:endParaRPr lang="ko-KR" altLang="en-US" sz="3600" dirty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31081" y="3557690"/>
            <a:ext cx="963725" cy="646331"/>
          </a:xfrm>
          <a:prstGeom prst="rect">
            <a:avLst/>
          </a:prstGeom>
          <a:solidFill>
            <a:srgbClr val="FFAFA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003</a:t>
            </a:r>
            <a:endParaRPr lang="ko-KR" altLang="en-US" sz="3600" dirty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23820" y="4624128"/>
            <a:ext cx="963725" cy="646331"/>
          </a:xfrm>
          <a:prstGeom prst="rect">
            <a:avLst/>
          </a:prstGeom>
          <a:solidFill>
            <a:srgbClr val="FFAFA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004</a:t>
            </a:r>
            <a:endParaRPr lang="ko-KR" altLang="en-US" sz="3600" dirty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662188" y="2645553"/>
            <a:ext cx="1393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ER </a:t>
            </a:r>
            <a:r>
              <a:rPr lang="ko-KR" altLang="en-US" sz="2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모델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532398" y="3742356"/>
            <a:ext cx="2492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ACCESS </a:t>
            </a:r>
            <a:r>
              <a:rPr lang="ko-KR" altLang="en-US" sz="2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적용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653941" y="4697634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Q&amp;A</a:t>
            </a:r>
            <a:endParaRPr lang="ko-KR" altLang="en-US" sz="2400" spc="300" dirty="0">
              <a:solidFill>
                <a:schemeClr val="tx1">
                  <a:lumMod val="50000"/>
                  <a:lumOff val="50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621D23-4067-4C1C-95AE-4D7C28F9819E}"/>
              </a:ext>
            </a:extLst>
          </p:cNvPr>
          <p:cNvSpPr txBox="1"/>
          <p:nvPr/>
        </p:nvSpPr>
        <p:spPr>
          <a:xfrm>
            <a:off x="9937300" y="333793"/>
            <a:ext cx="2452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1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조</a:t>
            </a:r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 </a:t>
            </a:r>
            <a:r>
              <a:rPr lang="ko-KR" alt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이나팅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A3F168-950C-4643-A4A1-1A68C79BB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818F-C9C4-4C13-9B91-B7D4E85B402F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A0B945-8350-4C33-9236-1FC6A8A5AF08}"/>
              </a:ext>
            </a:extLst>
          </p:cNvPr>
          <p:cNvSpPr/>
          <p:nvPr/>
        </p:nvSpPr>
        <p:spPr>
          <a:xfrm>
            <a:off x="286465" y="285794"/>
            <a:ext cx="11619069" cy="62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5B5208-10F0-4C45-AB13-09B27AD6468D}"/>
              </a:ext>
            </a:extLst>
          </p:cNvPr>
          <p:cNvSpPr txBox="1"/>
          <p:nvPr/>
        </p:nvSpPr>
        <p:spPr>
          <a:xfrm>
            <a:off x="639645" y="2418550"/>
            <a:ext cx="221349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Before</a:t>
            </a:r>
            <a:endParaRPr lang="ko-KR" altLang="en-US" sz="24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1FCF1D2-0CDB-44D7-9679-44F98372EC3D}"/>
              </a:ext>
            </a:extLst>
          </p:cNvPr>
          <p:cNvSpPr/>
          <p:nvPr/>
        </p:nvSpPr>
        <p:spPr>
          <a:xfrm>
            <a:off x="605730" y="5128171"/>
            <a:ext cx="7073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8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예약에 대한 </a:t>
            </a:r>
            <a:r>
              <a:rPr lang="ko-KR" altLang="en-US" sz="2800" dirty="0" err="1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튜플이</a:t>
            </a:r>
            <a:r>
              <a:rPr lang="ko-KR" altLang="en-US" sz="28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하나 추가되었다</a:t>
            </a:r>
            <a:r>
              <a:rPr lang="en-US" altLang="ko-KR" sz="28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sz="2800" dirty="0">
              <a:highlight>
                <a:srgbClr val="FFEFEF"/>
              </a:highlight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0E74A38-F84A-4684-80F6-E4ECA2640962}"/>
              </a:ext>
            </a:extLst>
          </p:cNvPr>
          <p:cNvGrpSpPr/>
          <p:nvPr/>
        </p:nvGrpSpPr>
        <p:grpSpPr>
          <a:xfrm>
            <a:off x="535657" y="428979"/>
            <a:ext cx="6040436" cy="646331"/>
            <a:chOff x="535657" y="428979"/>
            <a:chExt cx="6040436" cy="64633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9DD9C25-33A9-4918-87E5-A87D7F493BA5}"/>
                </a:ext>
              </a:extLst>
            </p:cNvPr>
            <p:cNvSpPr/>
            <p:nvPr/>
          </p:nvSpPr>
          <p:spPr>
            <a:xfrm>
              <a:off x="625492" y="673349"/>
              <a:ext cx="5860766" cy="383810"/>
            </a:xfrm>
            <a:prstGeom prst="rect">
              <a:avLst/>
            </a:prstGeom>
            <a:solidFill>
              <a:srgbClr val="FFAFA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CD7FAC-872D-4905-9B83-8D1980240E61}"/>
                </a:ext>
              </a:extLst>
            </p:cNvPr>
            <p:cNvSpPr txBox="1"/>
            <p:nvPr/>
          </p:nvSpPr>
          <p:spPr>
            <a:xfrm>
              <a:off x="535657" y="428979"/>
              <a:ext cx="60404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latin typeface="tvN 즐거운이야기 Bold" pitchFamily="18" charset="-127"/>
                  <a:ea typeface="tvN 즐거운이야기 Bold" pitchFamily="18" charset="-127"/>
                </a:rPr>
                <a:t>03. ACCESS Case 1: </a:t>
              </a:r>
              <a:r>
                <a:rPr lang="ko-KR" altLang="en-US" sz="3600" dirty="0">
                  <a:latin typeface="tvN 즐거운이야기 Bold" pitchFamily="18" charset="-127"/>
                  <a:ea typeface="tvN 즐거운이야기 Bold" pitchFamily="18" charset="-127"/>
                </a:rPr>
                <a:t>김지욱 학생의 미팅 신청</a:t>
              </a: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2FA7D4-DE67-4082-83B8-8AB1C2620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818F-C9C4-4C13-9B91-B7D4E85B402F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rcRect l="11418" t="14001" r="37396" b="76739"/>
          <a:stretch/>
        </p:blipFill>
        <p:spPr>
          <a:xfrm>
            <a:off x="750850" y="2893669"/>
            <a:ext cx="10830043" cy="110197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665763" y="2403266"/>
            <a:ext cx="10747681" cy="1741625"/>
            <a:chOff x="639645" y="2374421"/>
            <a:chExt cx="10747681" cy="174162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F66823-35B8-4BB1-A73E-DF0FF29B2148}"/>
                </a:ext>
              </a:extLst>
            </p:cNvPr>
            <p:cNvSpPr txBox="1"/>
            <p:nvPr/>
          </p:nvSpPr>
          <p:spPr>
            <a:xfrm>
              <a:off x="639645" y="2374421"/>
              <a:ext cx="2213495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After</a:t>
              </a:r>
              <a:endPara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4"/>
            <a:srcRect l="11111" t="14197" r="37822" b="75433"/>
            <a:stretch/>
          </p:blipFill>
          <p:spPr>
            <a:xfrm>
              <a:off x="668488" y="2891642"/>
              <a:ext cx="10718838" cy="1224404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523042" y="1254325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KoPub돋움체 Medium" pitchFamily="18" charset="-127"/>
                <a:ea typeface="KoPub돋움체 Medium" pitchFamily="18" charset="-127"/>
              </a:rPr>
              <a:t>(4) </a:t>
            </a:r>
            <a:r>
              <a:rPr lang="ko-KR" altLang="en-US" sz="2400" dirty="0" smtClean="0">
                <a:latin typeface="KoPub돋움체 Medium" pitchFamily="18" charset="-127"/>
                <a:ea typeface="KoPub돋움체 Medium" pitchFamily="18" charset="-127"/>
              </a:rPr>
              <a:t>미팅 </a:t>
            </a:r>
            <a:r>
              <a:rPr lang="ko-KR" altLang="en-US" sz="2400" dirty="0">
                <a:latin typeface="KoPub돋움체 Medium" pitchFamily="18" charset="-127"/>
                <a:ea typeface="KoPub돋움체 Medium" pitchFamily="18" charset="-127"/>
              </a:rPr>
              <a:t>예약 </a:t>
            </a:r>
            <a:r>
              <a:rPr lang="en-US" altLang="ko-KR" sz="2400" dirty="0">
                <a:latin typeface="KoPub돋움체 Medium" pitchFamily="18" charset="-127"/>
                <a:ea typeface="KoPub돋움체 Medium" pitchFamily="18" charset="-127"/>
              </a:rPr>
              <a:t>– </a:t>
            </a:r>
            <a:r>
              <a:rPr lang="ko-KR" altLang="en-US" sz="2400" dirty="0">
                <a:latin typeface="KoPub돋움체 Medium" pitchFamily="18" charset="-127"/>
                <a:ea typeface="KoPub돋움체 Medium" pitchFamily="18" charset="-127"/>
              </a:rPr>
              <a:t>예약 상세</a:t>
            </a:r>
            <a:endParaRPr lang="en-US" altLang="ko-KR" sz="2400" dirty="0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74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E1A0B945-8350-4C33-9236-1FC6A8A5AF08}"/>
              </a:ext>
            </a:extLst>
          </p:cNvPr>
          <p:cNvSpPr/>
          <p:nvPr/>
        </p:nvSpPr>
        <p:spPr>
          <a:xfrm>
            <a:off x="286465" y="285794"/>
            <a:ext cx="11619069" cy="62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grpSp>
        <p:nvGrpSpPr>
          <p:cNvPr id="26" name="그룹 25"/>
          <p:cNvGrpSpPr/>
          <p:nvPr/>
        </p:nvGrpSpPr>
        <p:grpSpPr>
          <a:xfrm>
            <a:off x="622598" y="1924181"/>
            <a:ext cx="11031425" cy="1649629"/>
            <a:chOff x="430264" y="1491422"/>
            <a:chExt cx="11031425" cy="164962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75B5208-10F0-4C45-AB13-09B27AD6468D}"/>
                </a:ext>
              </a:extLst>
            </p:cNvPr>
            <p:cNvSpPr txBox="1"/>
            <p:nvPr/>
          </p:nvSpPr>
          <p:spPr>
            <a:xfrm>
              <a:off x="430264" y="1491422"/>
              <a:ext cx="2213495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Before</a:t>
              </a:r>
              <a:endPara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3"/>
            <a:srcRect l="11250" t="14075" r="42457" b="77036"/>
            <a:stretch/>
          </p:blipFill>
          <p:spPr>
            <a:xfrm>
              <a:off x="540380" y="1961432"/>
              <a:ext cx="10921309" cy="1179619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1FCF1D2-0CDB-44D7-9679-44F98372EC3D}"/>
              </a:ext>
            </a:extLst>
          </p:cNvPr>
          <p:cNvSpPr/>
          <p:nvPr/>
        </p:nvSpPr>
        <p:spPr>
          <a:xfrm>
            <a:off x="694606" y="5344974"/>
            <a:ext cx="11737304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900" dirty="0" smtClean="0">
                <a:latin typeface="KoPub돋움체 Medium" panose="020B0600000101010101" charset="-127"/>
                <a:ea typeface="KoPub돋움체 Medium" panose="020B0600000101010101" charset="-127"/>
              </a:rPr>
              <a:t>- </a:t>
            </a:r>
            <a:r>
              <a:rPr lang="ko-KR" altLang="en-US" sz="1900" dirty="0" err="1" smtClean="0">
                <a:latin typeface="KoPub돋움체 Medium" panose="020B0600000101010101" charset="-127"/>
                <a:ea typeface="KoPub돋움체 Medium" panose="020B0600000101010101" charset="-127"/>
              </a:rPr>
              <a:t>남자팀</a:t>
            </a:r>
            <a:r>
              <a:rPr lang="ko-KR" altLang="en-US" sz="1900" dirty="0" smtClean="0">
                <a:latin typeface="KoPub돋움체 Medium" panose="020B0600000101010101" charset="-127"/>
                <a:ea typeface="KoPub돋움체 Medium" panose="020B0600000101010101" charset="-127"/>
              </a:rPr>
              <a:t> </a:t>
            </a:r>
            <a:r>
              <a:rPr lang="ko-KR" altLang="en-US" sz="1900" dirty="0">
                <a:latin typeface="KoPub돋움체 Medium" panose="020B0600000101010101" charset="-127"/>
                <a:ea typeface="KoPub돋움체 Medium" panose="020B0600000101010101" charset="-127"/>
              </a:rPr>
              <a:t>대표인 </a:t>
            </a:r>
            <a:r>
              <a:rPr lang="ko-KR" altLang="en-US" sz="1900" dirty="0" err="1">
                <a:latin typeface="KoPub돋움체 Medium" panose="020B0600000101010101" charset="-127"/>
                <a:ea typeface="KoPub돋움체 Medium" panose="020B0600000101010101" charset="-127"/>
              </a:rPr>
              <a:t>김지욱</a:t>
            </a:r>
            <a:r>
              <a:rPr lang="ko-KR" altLang="en-US" sz="1900" dirty="0">
                <a:latin typeface="KoPub돋움체 Medium" panose="020B0600000101010101" charset="-127"/>
                <a:ea typeface="KoPub돋움체 Medium" panose="020B0600000101010101" charset="-127"/>
              </a:rPr>
              <a:t> 회원</a:t>
            </a:r>
            <a:r>
              <a:rPr lang="en-US" altLang="ko-KR" sz="1900" dirty="0">
                <a:latin typeface="KoPub돋움체 Medium" panose="020B0600000101010101" charset="-127"/>
                <a:ea typeface="KoPub돋움체 Medium" panose="020B0600000101010101" charset="-127"/>
              </a:rPr>
              <a:t>(12172123)</a:t>
            </a:r>
            <a:r>
              <a:rPr lang="ko-KR" altLang="en-US" sz="1900" dirty="0">
                <a:latin typeface="KoPub돋움체 Medium" panose="020B0600000101010101" charset="-127"/>
                <a:ea typeface="KoPub돋움체 Medium" panose="020B0600000101010101" charset="-127"/>
              </a:rPr>
              <a:t>과 </a:t>
            </a:r>
            <a:r>
              <a:rPr lang="ko-KR" altLang="en-US" sz="1900" dirty="0" err="1" smtClean="0">
                <a:latin typeface="KoPub돋움체 Medium" panose="020B0600000101010101" charset="-127"/>
                <a:ea typeface="KoPub돋움체 Medium" panose="020B0600000101010101" charset="-127"/>
              </a:rPr>
              <a:t>여자팀</a:t>
            </a:r>
            <a:r>
              <a:rPr lang="ko-KR" altLang="en-US" sz="1900" dirty="0" smtClean="0">
                <a:latin typeface="KoPub돋움체 Medium" panose="020B0600000101010101" charset="-127"/>
                <a:ea typeface="KoPub돋움체 Medium" panose="020B0600000101010101" charset="-127"/>
              </a:rPr>
              <a:t> </a:t>
            </a:r>
            <a:r>
              <a:rPr lang="ko-KR" altLang="en-US" sz="1900" dirty="0">
                <a:latin typeface="KoPub돋움체 Medium" panose="020B0600000101010101" charset="-127"/>
                <a:ea typeface="KoPub돋움체 Medium" panose="020B0600000101010101" charset="-127"/>
              </a:rPr>
              <a:t>대표인 이보영 회원</a:t>
            </a:r>
            <a:r>
              <a:rPr lang="en-US" altLang="ko-KR" sz="1900" dirty="0">
                <a:latin typeface="KoPub돋움체 Medium" panose="020B0600000101010101" charset="-127"/>
                <a:ea typeface="KoPub돋움체 Medium" panose="020B0600000101010101" charset="-127"/>
              </a:rPr>
              <a:t>(12184101)</a:t>
            </a:r>
            <a:r>
              <a:rPr lang="ko-KR" altLang="en-US" sz="1900" dirty="0">
                <a:latin typeface="KoPub돋움체 Medium" panose="020B0600000101010101" charset="-127"/>
                <a:ea typeface="KoPub돋움체 Medium" panose="020B0600000101010101" charset="-127"/>
              </a:rPr>
              <a:t>은 </a:t>
            </a:r>
            <a:endParaRPr lang="en-US" altLang="ko-KR" sz="1900" dirty="0" smtClean="0">
              <a:latin typeface="KoPub돋움체 Medium" panose="020B0600000101010101" charset="-127"/>
              <a:ea typeface="KoPub돋움체 Medium" panose="020B0600000101010101" charset="-127"/>
            </a:endParaRPr>
          </a:p>
          <a:p>
            <a:r>
              <a:rPr lang="ko-KR" altLang="en-US" sz="1900" dirty="0" smtClean="0">
                <a:latin typeface="KoPub돋움체 Medium" panose="020B0600000101010101" charset="-127"/>
                <a:ea typeface="KoPub돋움체 Medium" panose="020B0600000101010101" charset="-127"/>
              </a:rPr>
              <a:t>   미팅 </a:t>
            </a:r>
            <a:r>
              <a:rPr lang="ko-KR" altLang="en-US" sz="1900" dirty="0">
                <a:latin typeface="KoPub돋움체 Medium" panose="020B0600000101010101" charset="-127"/>
                <a:ea typeface="KoPub돋움체 Medium" panose="020B0600000101010101" charset="-127"/>
              </a:rPr>
              <a:t>예약에 대해서 </a:t>
            </a:r>
            <a:r>
              <a:rPr lang="en-US" altLang="ko-KR" sz="1900" dirty="0">
                <a:latin typeface="KoPub돋움체 Medium" panose="020B0600000101010101" charset="-127"/>
                <a:ea typeface="KoPub돋움체 Medium" panose="020B0600000101010101" charset="-127"/>
              </a:rPr>
              <a:t>‘</a:t>
            </a:r>
            <a:r>
              <a:rPr lang="ko-KR" altLang="en-US" sz="1900" dirty="0">
                <a:latin typeface="KoPub돋움체 Medium" panose="020B0600000101010101" charset="-127"/>
                <a:ea typeface="KoPub돋움체 Medium" panose="020B0600000101010101" charset="-127"/>
              </a:rPr>
              <a:t>현금</a:t>
            </a:r>
            <a:r>
              <a:rPr lang="en-US" altLang="ko-KR" sz="1900" dirty="0">
                <a:latin typeface="KoPub돋움체 Medium" panose="020B0600000101010101" charset="-127"/>
                <a:ea typeface="KoPub돋움체 Medium" panose="020B0600000101010101" charset="-127"/>
              </a:rPr>
              <a:t>＇</a:t>
            </a:r>
            <a:r>
              <a:rPr lang="ko-KR" altLang="en-US" sz="1900" dirty="0">
                <a:latin typeface="KoPub돋움체 Medium" panose="020B0600000101010101" charset="-127"/>
                <a:ea typeface="KoPub돋움체 Medium" panose="020B0600000101010101" charset="-127"/>
              </a:rPr>
              <a:t>으로 일괄 결제를 진행하였다</a:t>
            </a:r>
            <a:r>
              <a:rPr lang="en-US" altLang="ko-KR" sz="1900" dirty="0">
                <a:latin typeface="KoPub돋움체 Medium" panose="020B0600000101010101" charset="-127"/>
                <a:ea typeface="KoPub돋움체 Medium" panose="020B0600000101010101" charset="-127"/>
              </a:rPr>
              <a:t>. </a:t>
            </a:r>
            <a:r>
              <a:rPr lang="ko-KR" altLang="en-US" sz="1900" dirty="0">
                <a:latin typeface="KoPub돋움체 Medium" panose="020B0600000101010101" charset="-127"/>
                <a:ea typeface="KoPub돋움체 Medium" panose="020B0600000101010101" charset="-127"/>
              </a:rPr>
              <a:t>그리고 그 결과는 위의 결제테이블에서 확인할 수 있다</a:t>
            </a:r>
            <a:r>
              <a:rPr lang="en-US" altLang="ko-KR" sz="1900" dirty="0">
                <a:latin typeface="KoPub돋움체 Medium" panose="020B0600000101010101" charset="-127"/>
                <a:ea typeface="KoPub돋움체 Medium" panose="020B0600000101010101" charset="-127"/>
              </a:rPr>
              <a:t>.</a:t>
            </a:r>
            <a:r>
              <a:rPr lang="ko-KR" altLang="en-US" sz="1900" dirty="0">
                <a:latin typeface="KoPub돋움체 Medium" panose="020B0600000101010101" charset="-127"/>
                <a:ea typeface="KoPub돋움체 Medium" panose="020B0600000101010101" charset="-127"/>
              </a:rPr>
              <a:t> 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0E74A38-F84A-4684-80F6-E4ECA2640962}"/>
              </a:ext>
            </a:extLst>
          </p:cNvPr>
          <p:cNvGrpSpPr/>
          <p:nvPr/>
        </p:nvGrpSpPr>
        <p:grpSpPr>
          <a:xfrm>
            <a:off x="535657" y="428979"/>
            <a:ext cx="6040436" cy="646331"/>
            <a:chOff x="535657" y="428979"/>
            <a:chExt cx="6040436" cy="64633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9DD9C25-33A9-4918-87E5-A87D7F493BA5}"/>
                </a:ext>
              </a:extLst>
            </p:cNvPr>
            <p:cNvSpPr/>
            <p:nvPr/>
          </p:nvSpPr>
          <p:spPr>
            <a:xfrm>
              <a:off x="625492" y="673349"/>
              <a:ext cx="5860766" cy="383810"/>
            </a:xfrm>
            <a:prstGeom prst="rect">
              <a:avLst/>
            </a:prstGeom>
            <a:solidFill>
              <a:srgbClr val="FFAFA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CD7FAC-872D-4905-9B83-8D1980240E61}"/>
                </a:ext>
              </a:extLst>
            </p:cNvPr>
            <p:cNvSpPr txBox="1"/>
            <p:nvPr/>
          </p:nvSpPr>
          <p:spPr>
            <a:xfrm>
              <a:off x="535657" y="428979"/>
              <a:ext cx="60404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latin typeface="tvN 즐거운이야기 Bold" pitchFamily="18" charset="-127"/>
                  <a:ea typeface="tvN 즐거운이야기 Bold" pitchFamily="18" charset="-127"/>
                </a:rPr>
                <a:t>03. ACCESS Case 1: </a:t>
              </a:r>
              <a:r>
                <a:rPr lang="ko-KR" altLang="en-US" sz="3600" dirty="0">
                  <a:latin typeface="tvN 즐거운이야기 Bold" pitchFamily="18" charset="-127"/>
                  <a:ea typeface="tvN 즐거운이야기 Bold" pitchFamily="18" charset="-127"/>
                </a:rPr>
                <a:t>김지욱 학생의 미팅 신청</a:t>
              </a: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2FA7D4-DE67-4082-83B8-8AB1C2620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818F-C9C4-4C13-9B91-B7D4E85B402F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23042" y="1254325"/>
            <a:ext cx="1175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KoPub돋움체 Medium" pitchFamily="18" charset="-127"/>
                <a:ea typeface="KoPub돋움체 Medium" pitchFamily="18" charset="-127"/>
              </a:rPr>
              <a:t>(5) </a:t>
            </a:r>
            <a:r>
              <a:rPr lang="ko-KR" altLang="en-US" sz="2400" dirty="0" smtClean="0">
                <a:latin typeface="KoPub돋움체 Medium" pitchFamily="18" charset="-127"/>
                <a:ea typeface="KoPub돋움체 Medium" pitchFamily="18" charset="-127"/>
              </a:rPr>
              <a:t>결제</a:t>
            </a:r>
            <a:endParaRPr lang="en-US" altLang="ko-KR" sz="24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622597" y="1917626"/>
            <a:ext cx="11031425" cy="1862272"/>
            <a:chOff x="669577" y="1830970"/>
            <a:chExt cx="11018346" cy="186227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2F66823-35B8-4BB1-A73E-DF0FF29B2148}"/>
                </a:ext>
              </a:extLst>
            </p:cNvPr>
            <p:cNvSpPr txBox="1"/>
            <p:nvPr/>
          </p:nvSpPr>
          <p:spPr>
            <a:xfrm>
              <a:off x="669577" y="1830970"/>
              <a:ext cx="2213495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After</a:t>
              </a:r>
              <a:endPara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4"/>
            <a:srcRect l="11441" t="14268" r="42427" b="75432"/>
            <a:stretch/>
          </p:blipFill>
          <p:spPr>
            <a:xfrm>
              <a:off x="813423" y="2327556"/>
              <a:ext cx="10874500" cy="1365686"/>
            </a:xfrm>
            <a:prstGeom prst="rect">
              <a:avLst/>
            </a:prstGeom>
          </p:spPr>
        </p:pic>
      </p:grp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5"/>
          <a:srcRect l="11180" t="13827" r="76437" b="71358"/>
          <a:stretch/>
        </p:blipFill>
        <p:spPr>
          <a:xfrm>
            <a:off x="7000981" y="567637"/>
            <a:ext cx="2870234" cy="1931537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3151462" y="1077527"/>
            <a:ext cx="5449736" cy="2424275"/>
            <a:chOff x="-5608574" y="1627929"/>
            <a:chExt cx="5449736" cy="2424275"/>
          </a:xfrm>
        </p:grpSpPr>
        <p:sp>
          <p:nvSpPr>
            <p:cNvPr id="16" name="타원 15"/>
            <p:cNvSpPr/>
            <p:nvPr/>
          </p:nvSpPr>
          <p:spPr>
            <a:xfrm>
              <a:off x="-489038" y="1627929"/>
              <a:ext cx="330200" cy="330200"/>
            </a:xfrm>
            <a:prstGeom prst="ellipse">
              <a:avLst/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-5608574" y="3722004"/>
              <a:ext cx="330200" cy="330200"/>
            </a:xfrm>
            <a:prstGeom prst="ellipse">
              <a:avLst/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화살표 연결선 23"/>
            <p:cNvCxnSpPr>
              <a:stCxn id="16" idx="3"/>
              <a:endCxn id="23" idx="7"/>
            </p:cNvCxnSpPr>
            <p:nvPr/>
          </p:nvCxnSpPr>
          <p:spPr>
            <a:xfrm flipH="1">
              <a:off x="-5326731" y="1909772"/>
              <a:ext cx="4886050" cy="1860589"/>
            </a:xfrm>
            <a:prstGeom prst="straightConnector1">
              <a:avLst/>
            </a:prstGeom>
            <a:ln w="5715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6"/>
          <a:srcRect l="11180" t="14074" r="34380" b="75432"/>
          <a:stretch/>
        </p:blipFill>
        <p:spPr>
          <a:xfrm>
            <a:off x="688916" y="3972492"/>
            <a:ext cx="10921309" cy="1198032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1729345" y="3171602"/>
            <a:ext cx="2800564" cy="1789524"/>
            <a:chOff x="1968658" y="3509129"/>
            <a:chExt cx="2800564" cy="1789524"/>
          </a:xfrm>
        </p:grpSpPr>
        <p:sp>
          <p:nvSpPr>
            <p:cNvPr id="31" name="타원 30"/>
            <p:cNvSpPr/>
            <p:nvPr/>
          </p:nvSpPr>
          <p:spPr>
            <a:xfrm>
              <a:off x="1968658" y="4968453"/>
              <a:ext cx="330200" cy="330200"/>
            </a:xfrm>
            <a:prstGeom prst="ellipse">
              <a:avLst/>
            </a:prstGeom>
            <a:noFill/>
            <a:ln w="5715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4439022" y="3509129"/>
              <a:ext cx="330200" cy="330200"/>
            </a:xfrm>
            <a:prstGeom prst="ellipse">
              <a:avLst/>
            </a:prstGeom>
            <a:noFill/>
            <a:ln w="5715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" name="직선 화살표 연결선 32"/>
            <p:cNvCxnSpPr>
              <a:stCxn id="31" idx="7"/>
              <a:endCxn id="32" idx="3"/>
            </p:cNvCxnSpPr>
            <p:nvPr/>
          </p:nvCxnSpPr>
          <p:spPr>
            <a:xfrm flipV="1">
              <a:off x="2250501" y="3790972"/>
              <a:ext cx="2236878" cy="1225838"/>
            </a:xfrm>
            <a:prstGeom prst="straightConnector1">
              <a:avLst/>
            </a:prstGeom>
            <a:ln w="57150">
              <a:solidFill>
                <a:srgbClr val="26262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08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A0B945-8350-4C33-9236-1FC6A8A5AF08}"/>
              </a:ext>
            </a:extLst>
          </p:cNvPr>
          <p:cNvSpPr/>
          <p:nvPr/>
        </p:nvSpPr>
        <p:spPr>
          <a:xfrm>
            <a:off x="286465" y="285794"/>
            <a:ext cx="11619069" cy="62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23042" y="1254325"/>
            <a:ext cx="1800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KoPub돋움체 Medium" pitchFamily="18" charset="-127"/>
                <a:ea typeface="KoPub돋움체 Medium" pitchFamily="18" charset="-127"/>
              </a:rPr>
              <a:t>(1) </a:t>
            </a:r>
            <a:r>
              <a:rPr lang="ko-KR" altLang="en-US" sz="2400" dirty="0">
                <a:latin typeface="KoPub돋움체 Medium" pitchFamily="18" charset="-127"/>
                <a:ea typeface="KoPub돋움체 Medium" pitchFamily="18" charset="-127"/>
              </a:rPr>
              <a:t>회원 탈퇴</a:t>
            </a:r>
            <a:endParaRPr lang="en-US" altLang="ko-KR" sz="24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3D19110-DD22-46A8-8AE2-E46861D48611}"/>
              </a:ext>
            </a:extLst>
          </p:cNvPr>
          <p:cNvGrpSpPr/>
          <p:nvPr/>
        </p:nvGrpSpPr>
        <p:grpSpPr>
          <a:xfrm>
            <a:off x="579153" y="405458"/>
            <a:ext cx="6855693" cy="651701"/>
            <a:chOff x="579153" y="405458"/>
            <a:chExt cx="6855693" cy="65170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61E2C56-5D0F-470E-82F5-88D41995625D}"/>
                </a:ext>
              </a:extLst>
            </p:cNvPr>
            <p:cNvSpPr/>
            <p:nvPr/>
          </p:nvSpPr>
          <p:spPr>
            <a:xfrm>
              <a:off x="625492" y="673349"/>
              <a:ext cx="6261802" cy="383810"/>
            </a:xfrm>
            <a:prstGeom prst="rect">
              <a:avLst/>
            </a:prstGeom>
            <a:solidFill>
              <a:srgbClr val="FFAFA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702AF0B-67CA-44A7-8000-4A0846A55FA3}"/>
                </a:ext>
              </a:extLst>
            </p:cNvPr>
            <p:cNvSpPr txBox="1"/>
            <p:nvPr/>
          </p:nvSpPr>
          <p:spPr>
            <a:xfrm>
              <a:off x="579153" y="405458"/>
              <a:ext cx="68556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latin typeface="tvN 즐거운이야기 Bold" pitchFamily="18" charset="-127"/>
                  <a:ea typeface="tvN 즐거운이야기 Bold" pitchFamily="18" charset="-127"/>
                </a:rPr>
                <a:t>03. ACCESS Case 2: </a:t>
              </a:r>
              <a:r>
                <a:rPr lang="ko-KR" altLang="en-US" sz="3600" dirty="0">
                  <a:latin typeface="tvN 즐거운이야기 Bold" pitchFamily="18" charset="-127"/>
                  <a:ea typeface="tvN 즐거운이야기 Bold" pitchFamily="18" charset="-127"/>
                </a:rPr>
                <a:t>김지욱 회원이 탈퇴하는 경우</a:t>
              </a:r>
            </a:p>
          </p:txBody>
        </p:sp>
      </p:grpSp>
      <p:sp>
        <p:nvSpPr>
          <p:cNvPr id="37" name="모서리가 둥근 직사각형 11">
            <a:extLst>
              <a:ext uri="{FF2B5EF4-FFF2-40B4-BE49-F238E27FC236}">
                <a16:creationId xmlns:a16="http://schemas.microsoft.com/office/drawing/2014/main" id="{7C5CBF63-3F53-4EFF-80B9-3B533CD52E1F}"/>
              </a:ext>
            </a:extLst>
          </p:cNvPr>
          <p:cNvSpPr/>
          <p:nvPr/>
        </p:nvSpPr>
        <p:spPr>
          <a:xfrm>
            <a:off x="579153" y="1913156"/>
            <a:ext cx="10870314" cy="245274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75E5EC-4738-46D4-ADBF-8448FA7D71CB}"/>
              </a:ext>
            </a:extLst>
          </p:cNvPr>
          <p:cNvSpPr/>
          <p:nvPr/>
        </p:nvSpPr>
        <p:spPr>
          <a:xfrm>
            <a:off x="926420" y="2098178"/>
            <a:ext cx="10523047" cy="2046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100" dirty="0">
                <a:highlight>
                  <a:srgbClr val="FFFFF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CASE:</a:t>
            </a:r>
          </a:p>
          <a:p>
            <a:endParaRPr lang="en-US" altLang="ko-KR" sz="1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ko-KR" altLang="en-US" sz="2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갑자기 여자친구가 생겨버렸는지</a:t>
            </a:r>
            <a:r>
              <a:rPr lang="en-US" altLang="ko-KR" sz="2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2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김지욱 회원은 </a:t>
            </a:r>
            <a:r>
              <a:rPr lang="ko-KR" altLang="en-US" sz="2100" dirty="0">
                <a:highlight>
                  <a:srgbClr val="FBE0AB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탈퇴</a:t>
            </a:r>
            <a:r>
              <a:rPr lang="ko-KR" altLang="en-US" sz="2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를 결심하고 이에 대해 문의한다</a:t>
            </a:r>
            <a:r>
              <a:rPr lang="en-US" altLang="ko-KR" sz="2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</a:p>
          <a:p>
            <a:r>
              <a:rPr lang="ko-KR" altLang="en-US" sz="2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김지욱 회원이 완벽하게 탈퇴되기 위해서는 </a:t>
            </a:r>
            <a:r>
              <a:rPr lang="ko-KR" altLang="en-US" sz="2100" dirty="0">
                <a:highlight>
                  <a:srgbClr val="FBE0AB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김지욱 회원에 대한 내용 뿐만 아니라 그와 관련된</a:t>
            </a:r>
            <a:endParaRPr lang="en-US" altLang="ko-KR" sz="2100" dirty="0">
              <a:highlight>
                <a:srgbClr val="FBE0AB"/>
              </a:highlight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ko-KR" altLang="en-US" sz="2100" dirty="0" smtClean="0">
                <a:highlight>
                  <a:srgbClr val="FBE0AB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예약 등에 </a:t>
            </a:r>
            <a:r>
              <a:rPr lang="ko-KR" altLang="en-US" sz="2100" dirty="0">
                <a:highlight>
                  <a:srgbClr val="FBE0AB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대한 데이터까지 모두 취소하고 삭제되어야 할 것이다</a:t>
            </a:r>
            <a:r>
              <a:rPr lang="en-US" altLang="ko-KR" sz="2100" dirty="0">
                <a:highlight>
                  <a:srgbClr val="FBE0AB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</a:p>
          <a:p>
            <a:endParaRPr lang="en-US" altLang="ko-KR" sz="1200" dirty="0">
              <a:highlight>
                <a:srgbClr val="FFBDBD"/>
              </a:highlight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ko-KR" altLang="en-US" sz="2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과연 모델에서 </a:t>
            </a:r>
            <a:r>
              <a:rPr lang="ko-KR" altLang="en-US" sz="2100" dirty="0">
                <a:highlight>
                  <a:srgbClr val="FBE0AB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삭제가 제대로 이루어지는지 </a:t>
            </a:r>
            <a:r>
              <a:rPr lang="en-US" altLang="ko-KR" sz="2100" dirty="0">
                <a:highlight>
                  <a:srgbClr val="FBE0AB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‘</a:t>
            </a:r>
            <a:r>
              <a:rPr lang="ko-KR" altLang="en-US" sz="2100" dirty="0">
                <a:highlight>
                  <a:srgbClr val="FBE0AB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회원 </a:t>
            </a:r>
            <a:r>
              <a:rPr lang="ko-KR" altLang="en-US" sz="2100" dirty="0" err="1">
                <a:highlight>
                  <a:srgbClr val="FBE0AB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탈퇴＇쿼리를</a:t>
            </a:r>
            <a:r>
              <a:rPr lang="ko-KR" altLang="en-US" sz="2100" dirty="0">
                <a:highlight>
                  <a:srgbClr val="FBE0AB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통해 검증하겠다</a:t>
            </a:r>
            <a:r>
              <a:rPr lang="en-US" altLang="ko-KR" sz="2100" dirty="0">
                <a:highlight>
                  <a:srgbClr val="FBE0AB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sz="2100" dirty="0">
              <a:highlight>
                <a:srgbClr val="FBE0AB"/>
              </a:highlight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DFFBC11-C97C-452C-82D1-99A0D20D1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818F-C9C4-4C13-9B91-B7D4E85B402F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21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A0B945-8350-4C33-9236-1FC6A8A5AF08}"/>
              </a:ext>
            </a:extLst>
          </p:cNvPr>
          <p:cNvSpPr/>
          <p:nvPr/>
        </p:nvSpPr>
        <p:spPr>
          <a:xfrm>
            <a:off x="286465" y="285794"/>
            <a:ext cx="11619069" cy="62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23042" y="1254325"/>
            <a:ext cx="4543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KoPub돋움체 Medium" pitchFamily="18" charset="-127"/>
                <a:ea typeface="KoPub돋움체 Medium" pitchFamily="18" charset="-127"/>
              </a:rPr>
              <a:t>(2) </a:t>
            </a:r>
            <a:r>
              <a:rPr lang="ko-KR" altLang="en-US" sz="2400" dirty="0">
                <a:latin typeface="KoPub돋움체 Medium" pitchFamily="18" charset="-127"/>
                <a:ea typeface="KoPub돋움체 Medium" pitchFamily="18" charset="-127"/>
              </a:rPr>
              <a:t>회원 탈퇴 </a:t>
            </a:r>
            <a:r>
              <a:rPr lang="en-US" altLang="ko-KR" sz="2400" dirty="0">
                <a:latin typeface="KoPub돋움체 Medium" pitchFamily="18" charset="-127"/>
                <a:ea typeface="KoPub돋움체 Medium" pitchFamily="18" charset="-127"/>
              </a:rPr>
              <a:t>: </a:t>
            </a:r>
            <a:r>
              <a:rPr lang="ko-KR" altLang="en-US" sz="2400" dirty="0">
                <a:latin typeface="KoPub돋움체 Medium" pitchFamily="18" charset="-127"/>
                <a:ea typeface="KoPub돋움체 Medium" pitchFamily="18" charset="-127"/>
              </a:rPr>
              <a:t>회원 탈퇴</a:t>
            </a:r>
            <a:r>
              <a:rPr lang="en-US" altLang="ko-KR" sz="2400" dirty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2400" dirty="0">
                <a:latin typeface="KoPub돋움체 Medium" pitchFamily="18" charset="-127"/>
                <a:ea typeface="KoPub돋움체 Medium" pitchFamily="18" charset="-127"/>
              </a:rPr>
              <a:t>쿼리 </a:t>
            </a:r>
            <a:r>
              <a:rPr lang="en-US" altLang="ko-KR" sz="2400" dirty="0">
                <a:latin typeface="KoPub돋움체 Medium" pitchFamily="18" charset="-127"/>
                <a:ea typeface="KoPub돋움체 Medium" pitchFamily="18" charset="-127"/>
              </a:rPr>
              <a:t>SQL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3D19110-DD22-46A8-8AE2-E46861D48611}"/>
              </a:ext>
            </a:extLst>
          </p:cNvPr>
          <p:cNvGrpSpPr/>
          <p:nvPr/>
        </p:nvGrpSpPr>
        <p:grpSpPr>
          <a:xfrm>
            <a:off x="579153" y="405458"/>
            <a:ext cx="6855693" cy="651701"/>
            <a:chOff x="579153" y="405458"/>
            <a:chExt cx="6855693" cy="65170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61E2C56-5D0F-470E-82F5-88D41995625D}"/>
                </a:ext>
              </a:extLst>
            </p:cNvPr>
            <p:cNvSpPr/>
            <p:nvPr/>
          </p:nvSpPr>
          <p:spPr>
            <a:xfrm>
              <a:off x="625492" y="673349"/>
              <a:ext cx="6261802" cy="383810"/>
            </a:xfrm>
            <a:prstGeom prst="rect">
              <a:avLst/>
            </a:prstGeom>
            <a:solidFill>
              <a:srgbClr val="FFAFA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702AF0B-67CA-44A7-8000-4A0846A55FA3}"/>
                </a:ext>
              </a:extLst>
            </p:cNvPr>
            <p:cNvSpPr txBox="1"/>
            <p:nvPr/>
          </p:nvSpPr>
          <p:spPr>
            <a:xfrm>
              <a:off x="579153" y="405458"/>
              <a:ext cx="68556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latin typeface="tvN 즐거운이야기 Bold" pitchFamily="18" charset="-127"/>
                  <a:ea typeface="tvN 즐거운이야기 Bold" pitchFamily="18" charset="-127"/>
                </a:rPr>
                <a:t>03. ACCESS Case 2: </a:t>
              </a:r>
              <a:r>
                <a:rPr lang="ko-KR" altLang="en-US" sz="3600" dirty="0">
                  <a:latin typeface="tvN 즐거운이야기 Bold" pitchFamily="18" charset="-127"/>
                  <a:ea typeface="tvN 즐거운이야기 Bold" pitchFamily="18" charset="-127"/>
                </a:rPr>
                <a:t>김지욱 회원이 탈퇴하는 경우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3DB9541-980C-4917-894B-4A1CB1A7F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818F-C9C4-4C13-9B91-B7D4E85B402F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B311F1-36AA-4970-B6C4-BE642C134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54" y="2241115"/>
            <a:ext cx="9642345" cy="254590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25256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A0B945-8350-4C33-9236-1FC6A8A5AF08}"/>
              </a:ext>
            </a:extLst>
          </p:cNvPr>
          <p:cNvSpPr/>
          <p:nvPr/>
        </p:nvSpPr>
        <p:spPr>
          <a:xfrm>
            <a:off x="286465" y="285794"/>
            <a:ext cx="11619069" cy="62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23042" y="1254325"/>
            <a:ext cx="3863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KoPub돋움체 Medium" pitchFamily="18" charset="-127"/>
                <a:ea typeface="KoPub돋움체 Medium" pitchFamily="18" charset="-127"/>
              </a:rPr>
              <a:t>(2) </a:t>
            </a:r>
            <a:r>
              <a:rPr lang="ko-KR" altLang="en-US" sz="2400" dirty="0">
                <a:latin typeface="KoPub돋움체 Medium" pitchFamily="18" charset="-127"/>
                <a:ea typeface="KoPub돋움체 Medium" pitchFamily="18" charset="-127"/>
              </a:rPr>
              <a:t>회원 탈퇴 </a:t>
            </a:r>
            <a:r>
              <a:rPr lang="en-US" altLang="ko-KR" sz="2400" dirty="0">
                <a:latin typeface="KoPub돋움체 Medium" pitchFamily="18" charset="-127"/>
                <a:ea typeface="KoPub돋움체 Medium" pitchFamily="18" charset="-127"/>
              </a:rPr>
              <a:t>: </a:t>
            </a:r>
            <a:r>
              <a:rPr lang="ko-KR" altLang="en-US" sz="2400" dirty="0">
                <a:latin typeface="KoPub돋움체 Medium" pitchFamily="18" charset="-127"/>
                <a:ea typeface="KoPub돋움체 Medium" pitchFamily="18" charset="-127"/>
              </a:rPr>
              <a:t>쿼리 동작 화면</a:t>
            </a:r>
            <a:endParaRPr lang="en-US" altLang="ko-KR" sz="24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3D19110-DD22-46A8-8AE2-E46861D48611}"/>
              </a:ext>
            </a:extLst>
          </p:cNvPr>
          <p:cNvGrpSpPr/>
          <p:nvPr/>
        </p:nvGrpSpPr>
        <p:grpSpPr>
          <a:xfrm>
            <a:off x="579153" y="405458"/>
            <a:ext cx="6855693" cy="651701"/>
            <a:chOff x="579153" y="405458"/>
            <a:chExt cx="6855693" cy="65170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61E2C56-5D0F-470E-82F5-88D41995625D}"/>
                </a:ext>
              </a:extLst>
            </p:cNvPr>
            <p:cNvSpPr/>
            <p:nvPr/>
          </p:nvSpPr>
          <p:spPr>
            <a:xfrm>
              <a:off x="625492" y="673349"/>
              <a:ext cx="6261802" cy="383810"/>
            </a:xfrm>
            <a:prstGeom prst="rect">
              <a:avLst/>
            </a:prstGeom>
            <a:solidFill>
              <a:srgbClr val="FFAFA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702AF0B-67CA-44A7-8000-4A0846A55FA3}"/>
                </a:ext>
              </a:extLst>
            </p:cNvPr>
            <p:cNvSpPr txBox="1"/>
            <p:nvPr/>
          </p:nvSpPr>
          <p:spPr>
            <a:xfrm>
              <a:off x="579153" y="405458"/>
              <a:ext cx="68556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latin typeface="tvN 즐거운이야기 Bold" pitchFamily="18" charset="-127"/>
                  <a:ea typeface="tvN 즐거운이야기 Bold" pitchFamily="18" charset="-127"/>
                </a:rPr>
                <a:t>03. ACCESS Case 2: </a:t>
              </a:r>
              <a:r>
                <a:rPr lang="ko-KR" altLang="en-US" sz="3600" dirty="0">
                  <a:latin typeface="tvN 즐거운이야기 Bold" pitchFamily="18" charset="-127"/>
                  <a:ea typeface="tvN 즐거운이야기 Bold" pitchFamily="18" charset="-127"/>
                </a:rPr>
                <a:t>김지욱 회원이 탈퇴하는 경우</a:t>
              </a: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9A04C2B5-4366-4990-BC5E-AE4BDE601E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88" t="26996" r="43496" b="59742"/>
          <a:stretch/>
        </p:blipFill>
        <p:spPr>
          <a:xfrm>
            <a:off x="6383238" y="1107482"/>
            <a:ext cx="4832820" cy="265508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C61E7AF-C786-4B6E-914C-B95EE433B0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603" t="40229" r="38730" b="39171"/>
          <a:stretch/>
        </p:blipFill>
        <p:spPr>
          <a:xfrm>
            <a:off x="6366570" y="3774591"/>
            <a:ext cx="5256584" cy="277050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49116EC6-7169-4B7D-AA44-863A89C2158F}"/>
              </a:ext>
            </a:extLst>
          </p:cNvPr>
          <p:cNvSpPr/>
          <p:nvPr/>
        </p:nvSpPr>
        <p:spPr>
          <a:xfrm>
            <a:off x="668096" y="1973360"/>
            <a:ext cx="54059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김지욱 학생의 학번인 </a:t>
            </a:r>
            <a:r>
              <a:rPr lang="en-US" altLang="ko-KR" sz="24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12172123</a:t>
            </a:r>
            <a:r>
              <a:rPr lang="ko-KR" altLang="en-US" sz="24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을 </a:t>
            </a:r>
            <a:endParaRPr lang="en-US" altLang="ko-KR" sz="2400" dirty="0">
              <a:highlight>
                <a:srgbClr val="FFEFEF"/>
              </a:highlight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en-US" altLang="ko-KR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   </a:t>
            </a:r>
            <a:r>
              <a:rPr lang="ko-KR" altLang="en-US" sz="24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입력한다</a:t>
            </a:r>
            <a:r>
              <a:rPr lang="en-US" altLang="ko-KR" sz="24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FF17CE2-9FB5-4623-B3FD-8A557663C175}"/>
              </a:ext>
            </a:extLst>
          </p:cNvPr>
          <p:cNvCxnSpPr/>
          <p:nvPr/>
        </p:nvCxnSpPr>
        <p:spPr>
          <a:xfrm flipH="1" flipV="1">
            <a:off x="5519142" y="2205658"/>
            <a:ext cx="864096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0CB5D59-B912-4D23-B8DB-9B8CEEE595C8}"/>
              </a:ext>
            </a:extLst>
          </p:cNvPr>
          <p:cNvSpPr/>
          <p:nvPr/>
        </p:nvSpPr>
        <p:spPr>
          <a:xfrm>
            <a:off x="707494" y="3347070"/>
            <a:ext cx="54059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</a:t>
            </a:r>
            <a:r>
              <a:rPr lang="ko-KR" altLang="en-US" sz="24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행 삭제를 시행한다</a:t>
            </a:r>
            <a:r>
              <a:rPr lang="en-US" altLang="ko-KR" sz="24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930E1DD-AC00-4816-A817-9468FD030C34}"/>
              </a:ext>
            </a:extLst>
          </p:cNvPr>
          <p:cNvCxnSpPr/>
          <p:nvPr/>
        </p:nvCxnSpPr>
        <p:spPr>
          <a:xfrm>
            <a:off x="8039422" y="5806058"/>
            <a:ext cx="216024" cy="432048"/>
          </a:xfrm>
          <a:prstGeom prst="line">
            <a:avLst/>
          </a:prstGeom>
          <a:ln w="76200">
            <a:solidFill>
              <a:srgbClr val="F85F64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5B0539B-64AF-4A41-80F5-39FF2EF298D5}"/>
              </a:ext>
            </a:extLst>
          </p:cNvPr>
          <p:cNvCxnSpPr>
            <a:cxnSpLocks/>
          </p:cNvCxnSpPr>
          <p:nvPr/>
        </p:nvCxnSpPr>
        <p:spPr>
          <a:xfrm flipH="1">
            <a:off x="8221868" y="5518026"/>
            <a:ext cx="393618" cy="720080"/>
          </a:xfrm>
          <a:prstGeom prst="line">
            <a:avLst/>
          </a:prstGeom>
          <a:ln w="76200">
            <a:solidFill>
              <a:srgbClr val="F85F64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89A479A-4C99-4497-82E6-9E54148CB36E}"/>
              </a:ext>
            </a:extLst>
          </p:cNvPr>
          <p:cNvCxnSpPr/>
          <p:nvPr/>
        </p:nvCxnSpPr>
        <p:spPr>
          <a:xfrm flipH="1" flipV="1">
            <a:off x="4006999" y="3577902"/>
            <a:ext cx="3312343" cy="2444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3DB9541-980C-4917-894B-4A1CB1A7F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818F-C9C4-4C13-9B91-B7D4E85B402F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04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A0B945-8350-4C33-9236-1FC6A8A5AF08}"/>
              </a:ext>
            </a:extLst>
          </p:cNvPr>
          <p:cNvSpPr/>
          <p:nvPr/>
        </p:nvSpPr>
        <p:spPr>
          <a:xfrm>
            <a:off x="286465" y="285794"/>
            <a:ext cx="11619069" cy="62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23042" y="1254325"/>
            <a:ext cx="3506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KoPub돋움체 Medium" pitchFamily="18" charset="-127"/>
                <a:ea typeface="KoPub돋움체 Medium" pitchFamily="18" charset="-127"/>
              </a:rPr>
              <a:t>(3) </a:t>
            </a:r>
            <a:r>
              <a:rPr lang="ko-KR" altLang="en-US" sz="2400" dirty="0">
                <a:latin typeface="KoPub돋움체 Medium" pitchFamily="18" charset="-127"/>
                <a:ea typeface="KoPub돋움체 Medium" pitchFamily="18" charset="-127"/>
              </a:rPr>
              <a:t>회원 탈퇴 </a:t>
            </a:r>
            <a:r>
              <a:rPr lang="en-US" altLang="ko-KR" sz="2400" dirty="0">
                <a:latin typeface="KoPub돋움체 Medium" pitchFamily="18" charset="-127"/>
                <a:ea typeface="KoPub돋움체 Medium" pitchFamily="18" charset="-127"/>
              </a:rPr>
              <a:t>: </a:t>
            </a:r>
            <a:r>
              <a:rPr lang="ko-KR" altLang="en-US" sz="2400" dirty="0">
                <a:latin typeface="KoPub돋움체 Medium" pitchFamily="18" charset="-127"/>
                <a:ea typeface="KoPub돋움체 Medium" pitchFamily="18" charset="-127"/>
              </a:rPr>
              <a:t>회원 테이블</a:t>
            </a:r>
            <a:endParaRPr lang="en-US" altLang="ko-KR" sz="24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3D19110-DD22-46A8-8AE2-E46861D48611}"/>
              </a:ext>
            </a:extLst>
          </p:cNvPr>
          <p:cNvGrpSpPr/>
          <p:nvPr/>
        </p:nvGrpSpPr>
        <p:grpSpPr>
          <a:xfrm>
            <a:off x="579153" y="405458"/>
            <a:ext cx="6855693" cy="651701"/>
            <a:chOff x="579153" y="405458"/>
            <a:chExt cx="6855693" cy="65170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61E2C56-5D0F-470E-82F5-88D41995625D}"/>
                </a:ext>
              </a:extLst>
            </p:cNvPr>
            <p:cNvSpPr/>
            <p:nvPr/>
          </p:nvSpPr>
          <p:spPr>
            <a:xfrm>
              <a:off x="625492" y="673349"/>
              <a:ext cx="6261802" cy="383810"/>
            </a:xfrm>
            <a:prstGeom prst="rect">
              <a:avLst/>
            </a:prstGeom>
            <a:solidFill>
              <a:srgbClr val="FFAFA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702AF0B-67CA-44A7-8000-4A0846A55FA3}"/>
                </a:ext>
              </a:extLst>
            </p:cNvPr>
            <p:cNvSpPr txBox="1"/>
            <p:nvPr/>
          </p:nvSpPr>
          <p:spPr>
            <a:xfrm>
              <a:off x="579153" y="405458"/>
              <a:ext cx="68556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latin typeface="tvN 즐거운이야기 Bold" pitchFamily="18" charset="-127"/>
                  <a:ea typeface="tvN 즐거운이야기 Bold" pitchFamily="18" charset="-127"/>
                </a:rPr>
                <a:t>03. ACCESS Case 2: </a:t>
              </a:r>
              <a:r>
                <a:rPr lang="ko-KR" altLang="en-US" sz="3600" dirty="0">
                  <a:latin typeface="tvN 즐거운이야기 Bold" pitchFamily="18" charset="-127"/>
                  <a:ea typeface="tvN 즐거운이야기 Bold" pitchFamily="18" charset="-127"/>
                </a:rPr>
                <a:t>김지욱 회원이 탈퇴하는 경우</a:t>
              </a: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2A24CBCF-9D44-4A90-AFA9-4E138310F5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11" t="13835" r="32063" b="52726"/>
          <a:stretch/>
        </p:blipFill>
        <p:spPr>
          <a:xfrm>
            <a:off x="441356" y="1862350"/>
            <a:ext cx="11307700" cy="374291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1A21A49-D7E2-499B-9684-DAF599F40191}"/>
              </a:ext>
            </a:extLst>
          </p:cNvPr>
          <p:cNvSpPr/>
          <p:nvPr/>
        </p:nvSpPr>
        <p:spPr>
          <a:xfrm>
            <a:off x="679806" y="5806158"/>
            <a:ext cx="80796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회원 테이블에서 김지욱 학생과 관련된 </a:t>
            </a:r>
            <a:r>
              <a:rPr lang="ko-KR" altLang="en-US" sz="2400" dirty="0" err="1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튜플이</a:t>
            </a:r>
            <a:r>
              <a:rPr lang="ko-KR" altLang="en-US" sz="24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보이지 않는다</a:t>
            </a:r>
            <a:r>
              <a:rPr lang="en-US" altLang="ko-KR" sz="24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040DFF3-F7AF-4005-A339-1CD962C83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818F-C9C4-4C13-9B91-B7D4E85B402F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7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A0B945-8350-4C33-9236-1FC6A8A5AF08}"/>
              </a:ext>
            </a:extLst>
          </p:cNvPr>
          <p:cNvSpPr/>
          <p:nvPr/>
        </p:nvSpPr>
        <p:spPr>
          <a:xfrm>
            <a:off x="286465" y="261442"/>
            <a:ext cx="11619069" cy="62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23042" y="1254325"/>
            <a:ext cx="4314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KoPub돋움체 Medium" pitchFamily="18" charset="-127"/>
                <a:ea typeface="KoPub돋움체 Medium" pitchFamily="18" charset="-127"/>
              </a:rPr>
              <a:t>(4) </a:t>
            </a:r>
            <a:r>
              <a:rPr lang="ko-KR" altLang="en-US" sz="2400" dirty="0">
                <a:latin typeface="KoPub돋움체 Medium" pitchFamily="18" charset="-127"/>
                <a:ea typeface="KoPub돋움체 Medium" pitchFamily="18" charset="-127"/>
              </a:rPr>
              <a:t>회원 탈퇴 </a:t>
            </a:r>
            <a:r>
              <a:rPr lang="en-US" altLang="ko-KR" sz="2400" dirty="0">
                <a:latin typeface="KoPub돋움체 Medium" pitchFamily="18" charset="-127"/>
                <a:ea typeface="KoPub돋움체 Medium" pitchFamily="18" charset="-127"/>
              </a:rPr>
              <a:t>: </a:t>
            </a:r>
            <a:r>
              <a:rPr lang="ko-KR" altLang="en-US" sz="2400" dirty="0">
                <a:latin typeface="KoPub돋움체 Medium" pitchFamily="18" charset="-127"/>
                <a:ea typeface="KoPub돋움체 Medium" pitchFamily="18" charset="-127"/>
              </a:rPr>
              <a:t>팀 구성</a:t>
            </a:r>
            <a:r>
              <a:rPr lang="en-US" altLang="ko-KR" sz="2400" dirty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2400" dirty="0">
                <a:latin typeface="KoPub돋움체 Medium" pitchFamily="18" charset="-127"/>
                <a:ea typeface="KoPub돋움체 Medium" pitchFamily="18" charset="-127"/>
              </a:rPr>
              <a:t>팀 테이블</a:t>
            </a:r>
            <a:endParaRPr lang="en-US" altLang="ko-KR" sz="24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3D19110-DD22-46A8-8AE2-E46861D48611}"/>
              </a:ext>
            </a:extLst>
          </p:cNvPr>
          <p:cNvGrpSpPr/>
          <p:nvPr/>
        </p:nvGrpSpPr>
        <p:grpSpPr>
          <a:xfrm>
            <a:off x="579153" y="405458"/>
            <a:ext cx="6855693" cy="651701"/>
            <a:chOff x="579153" y="405458"/>
            <a:chExt cx="6855693" cy="65170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61E2C56-5D0F-470E-82F5-88D41995625D}"/>
                </a:ext>
              </a:extLst>
            </p:cNvPr>
            <p:cNvSpPr/>
            <p:nvPr/>
          </p:nvSpPr>
          <p:spPr>
            <a:xfrm>
              <a:off x="625492" y="673349"/>
              <a:ext cx="6261802" cy="383810"/>
            </a:xfrm>
            <a:prstGeom prst="rect">
              <a:avLst/>
            </a:prstGeom>
            <a:solidFill>
              <a:srgbClr val="FFAFA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702AF0B-67CA-44A7-8000-4A0846A55FA3}"/>
                </a:ext>
              </a:extLst>
            </p:cNvPr>
            <p:cNvSpPr txBox="1"/>
            <p:nvPr/>
          </p:nvSpPr>
          <p:spPr>
            <a:xfrm>
              <a:off x="579153" y="405458"/>
              <a:ext cx="68556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latin typeface="tvN 즐거운이야기 Bold" pitchFamily="18" charset="-127"/>
                  <a:ea typeface="tvN 즐거운이야기 Bold" pitchFamily="18" charset="-127"/>
                </a:rPr>
                <a:t>03. ACCESS Case 2: </a:t>
              </a:r>
              <a:r>
                <a:rPr lang="ko-KR" altLang="en-US" sz="3600" dirty="0">
                  <a:latin typeface="tvN 즐거운이야기 Bold" pitchFamily="18" charset="-127"/>
                  <a:ea typeface="tvN 즐거운이야기 Bold" pitchFamily="18" charset="-127"/>
                </a:rPr>
                <a:t>김지욱 회원이 탈퇴하는 경우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891B921-7EC0-4C72-AB38-D2B7AEA5A59D}"/>
              </a:ext>
            </a:extLst>
          </p:cNvPr>
          <p:cNvSpPr txBox="1"/>
          <p:nvPr/>
        </p:nvSpPr>
        <p:spPr>
          <a:xfrm>
            <a:off x="928884" y="5684689"/>
            <a:ext cx="114310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2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김지욱 학생에 대한 팀 구성은 삭제되었다</a:t>
            </a:r>
            <a:r>
              <a:rPr lang="en-US" altLang="ko-KR" sz="22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22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같은 팀에 소속되었던 친구 최천재와 </a:t>
            </a:r>
            <a:r>
              <a:rPr lang="ko-KR" altLang="en-US" sz="2200" dirty="0" err="1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박튼튼은</a:t>
            </a:r>
            <a:r>
              <a:rPr lang="ko-KR" altLang="en-US" sz="22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아직 </a:t>
            </a:r>
            <a:r>
              <a:rPr lang="en-US" altLang="ko-KR" sz="22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DB</a:t>
            </a:r>
            <a:r>
              <a:rPr lang="ko-KR" altLang="en-US" sz="22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설</a:t>
            </a:r>
            <a:r>
              <a:rPr lang="en-US" altLang="ko-KR" sz="22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A+</a:t>
            </a:r>
            <a:r>
              <a:rPr lang="ko-KR" altLang="en-US" sz="22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팀에 등록 되어있는 상태이다</a:t>
            </a:r>
            <a:r>
              <a:rPr lang="en-US" altLang="ko-KR" sz="22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sz="2200" dirty="0">
              <a:highlight>
                <a:srgbClr val="FFEFEF"/>
              </a:highlight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095999" y="2095436"/>
            <a:ext cx="5783879" cy="3350582"/>
            <a:chOff x="6209512" y="1969183"/>
            <a:chExt cx="5783879" cy="335058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FC31C31-DB65-4114-9143-AE9E43CF60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191" t="13809" r="67711" b="64462"/>
            <a:stretch/>
          </p:blipFill>
          <p:spPr>
            <a:xfrm>
              <a:off x="6209513" y="1969183"/>
              <a:ext cx="5783878" cy="3350582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7DA41B4-828E-462C-9823-932BD5800357}"/>
                </a:ext>
              </a:extLst>
            </p:cNvPr>
            <p:cNvSpPr/>
            <p:nvPr/>
          </p:nvSpPr>
          <p:spPr>
            <a:xfrm>
              <a:off x="6209512" y="2306219"/>
              <a:ext cx="5783878" cy="2923775"/>
            </a:xfrm>
            <a:prstGeom prst="rect">
              <a:avLst/>
            </a:prstGeom>
            <a:solidFill>
              <a:srgbClr val="595959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81C5FEB-228F-4AAD-B2FD-F67ED70755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167" t="30802" r="67711" b="67238"/>
            <a:stretch/>
          </p:blipFill>
          <p:spPr>
            <a:xfrm>
              <a:off x="6527254" y="4573631"/>
              <a:ext cx="5256422" cy="288032"/>
            </a:xfrm>
            <a:prstGeom prst="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31E9644-F361-485A-9C3A-54EB3EE87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818F-C9C4-4C13-9B91-B7D4E85B402F}" type="slidenum">
              <a:rPr lang="ko-KR" altLang="en-US" smtClean="0"/>
              <a:pPr/>
              <a:t>26</a:t>
            </a:fld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933396" y="2020321"/>
            <a:ext cx="4945786" cy="3584941"/>
            <a:chOff x="933396" y="2020321"/>
            <a:chExt cx="4945786" cy="3584941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4"/>
            <a:srcRect l="11112" t="13986" r="67989" b="59197"/>
            <a:stretch/>
          </p:blipFill>
          <p:spPr>
            <a:xfrm>
              <a:off x="933396" y="2020321"/>
              <a:ext cx="4945786" cy="3569714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03074D9-1B00-4813-BCEA-B9AC1BDC1EAB}"/>
                </a:ext>
              </a:extLst>
            </p:cNvPr>
            <p:cNvSpPr/>
            <p:nvPr/>
          </p:nvSpPr>
          <p:spPr>
            <a:xfrm>
              <a:off x="961564" y="2543953"/>
              <a:ext cx="4917618" cy="3061309"/>
            </a:xfrm>
            <a:prstGeom prst="rect">
              <a:avLst/>
            </a:prstGeom>
            <a:solidFill>
              <a:srgbClr val="595959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4"/>
            <a:srcRect l="12235" t="37134" r="68121" b="59747"/>
            <a:stretch/>
          </p:blipFill>
          <p:spPr>
            <a:xfrm>
              <a:off x="1166851" y="5085979"/>
              <a:ext cx="4640323" cy="43204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53634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A0B945-8350-4C33-9236-1FC6A8A5AF08}"/>
              </a:ext>
            </a:extLst>
          </p:cNvPr>
          <p:cNvSpPr/>
          <p:nvPr/>
        </p:nvSpPr>
        <p:spPr>
          <a:xfrm>
            <a:off x="286465" y="285794"/>
            <a:ext cx="11619069" cy="62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23042" y="1254325"/>
            <a:ext cx="4849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KoPub돋움체 Medium" pitchFamily="18" charset="-127"/>
                <a:ea typeface="KoPub돋움체 Medium" pitchFamily="18" charset="-127"/>
              </a:rPr>
              <a:t>(5) </a:t>
            </a:r>
            <a:r>
              <a:rPr lang="ko-KR" altLang="en-US" sz="2400" dirty="0">
                <a:latin typeface="KoPub돋움체 Medium" pitchFamily="18" charset="-127"/>
                <a:ea typeface="KoPub돋움체 Medium" pitchFamily="18" charset="-127"/>
              </a:rPr>
              <a:t>회원 탈퇴 </a:t>
            </a:r>
            <a:r>
              <a:rPr lang="en-US" altLang="ko-KR" sz="2400" dirty="0">
                <a:latin typeface="KoPub돋움체 Medium" pitchFamily="18" charset="-127"/>
                <a:ea typeface="KoPub돋움체 Medium" pitchFamily="18" charset="-127"/>
              </a:rPr>
              <a:t>: </a:t>
            </a:r>
            <a:r>
              <a:rPr lang="ko-KR" altLang="en-US" sz="2400" dirty="0" smtClean="0">
                <a:latin typeface="KoPub돋움체 Medium" pitchFamily="18" charset="-127"/>
                <a:ea typeface="KoPub돋움체 Medium" pitchFamily="18" charset="-127"/>
              </a:rPr>
              <a:t>예약</a:t>
            </a:r>
            <a:r>
              <a:rPr lang="en-US" altLang="ko-KR" sz="2400" dirty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2400" dirty="0">
                <a:latin typeface="KoPub돋움체 Medium" pitchFamily="18" charset="-127"/>
                <a:ea typeface="KoPub돋움체 Medium" pitchFamily="18" charset="-127"/>
              </a:rPr>
              <a:t>예약 상세 테이블</a:t>
            </a:r>
            <a:endParaRPr lang="en-US" altLang="ko-KR" sz="24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3D19110-DD22-46A8-8AE2-E46861D48611}"/>
              </a:ext>
            </a:extLst>
          </p:cNvPr>
          <p:cNvGrpSpPr/>
          <p:nvPr/>
        </p:nvGrpSpPr>
        <p:grpSpPr>
          <a:xfrm>
            <a:off x="579153" y="405458"/>
            <a:ext cx="6855693" cy="651701"/>
            <a:chOff x="579153" y="405458"/>
            <a:chExt cx="6855693" cy="65170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61E2C56-5D0F-470E-82F5-88D41995625D}"/>
                </a:ext>
              </a:extLst>
            </p:cNvPr>
            <p:cNvSpPr/>
            <p:nvPr/>
          </p:nvSpPr>
          <p:spPr>
            <a:xfrm>
              <a:off x="625492" y="673349"/>
              <a:ext cx="6261802" cy="383810"/>
            </a:xfrm>
            <a:prstGeom prst="rect">
              <a:avLst/>
            </a:prstGeom>
            <a:solidFill>
              <a:srgbClr val="FFAFA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702AF0B-67CA-44A7-8000-4A0846A55FA3}"/>
                </a:ext>
              </a:extLst>
            </p:cNvPr>
            <p:cNvSpPr txBox="1"/>
            <p:nvPr/>
          </p:nvSpPr>
          <p:spPr>
            <a:xfrm>
              <a:off x="579153" y="405458"/>
              <a:ext cx="68556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latin typeface="tvN 즐거운이야기 Bold" pitchFamily="18" charset="-127"/>
                  <a:ea typeface="tvN 즐거운이야기 Bold" pitchFamily="18" charset="-127"/>
                </a:rPr>
                <a:t>03. ACCESS Case 2: </a:t>
              </a:r>
              <a:r>
                <a:rPr lang="ko-KR" altLang="en-US" sz="3600" dirty="0">
                  <a:latin typeface="tvN 즐거운이야기 Bold" pitchFamily="18" charset="-127"/>
                  <a:ea typeface="tvN 즐거운이야기 Bold" pitchFamily="18" charset="-127"/>
                </a:rPr>
                <a:t>김지욱 회원이 탈퇴하는 경우</a:t>
              </a: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1A21A49-D7E2-499B-9684-DAF599F40191}"/>
              </a:ext>
            </a:extLst>
          </p:cNvPr>
          <p:cNvSpPr/>
          <p:nvPr/>
        </p:nvSpPr>
        <p:spPr>
          <a:xfrm>
            <a:off x="737013" y="5334918"/>
            <a:ext cx="108308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dirty="0" err="1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김지욱</a:t>
            </a:r>
            <a:r>
              <a:rPr lang="ko-KR" altLang="en-US" sz="22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2200" dirty="0" smtClean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학생의 예약과 예약 상세에 대한 </a:t>
            </a:r>
            <a:r>
              <a:rPr lang="ko-KR" altLang="en-US" sz="2200" dirty="0" err="1" smtClean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튜플</a:t>
            </a:r>
            <a:r>
              <a:rPr lang="ko-KR" altLang="en-US" sz="2200" dirty="0" smtClean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22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역시 삭제된 것을 확인 할 수 있다</a:t>
            </a:r>
            <a:r>
              <a:rPr lang="en-US" altLang="ko-KR" sz="2200" dirty="0">
                <a:highlight>
                  <a:srgbClr val="FFEFE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</p:txBody>
      </p:sp>
      <p:sp>
        <p:nvSpPr>
          <p:cNvPr id="7" name="곱하기 기호 6">
            <a:extLst>
              <a:ext uri="{FF2B5EF4-FFF2-40B4-BE49-F238E27FC236}">
                <a16:creationId xmlns:a16="http://schemas.microsoft.com/office/drawing/2014/main" id="{FB789594-C0DF-4041-9B9C-4EB80C551E2B}"/>
              </a:ext>
            </a:extLst>
          </p:cNvPr>
          <p:cNvSpPr/>
          <p:nvPr/>
        </p:nvSpPr>
        <p:spPr>
          <a:xfrm>
            <a:off x="8903518" y="2531847"/>
            <a:ext cx="372512" cy="38078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3A4982-54CB-4514-8D1D-FFD644BD5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818F-C9C4-4C13-9B91-B7D4E85B402F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rcRect l="11191" t="13986" r="34593" b="76984"/>
          <a:stretch/>
        </p:blipFill>
        <p:spPr>
          <a:xfrm>
            <a:off x="706260" y="2187632"/>
            <a:ext cx="10952900" cy="1026138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334566" y="2205658"/>
            <a:ext cx="11324594" cy="1193450"/>
            <a:chOff x="334566" y="2020320"/>
            <a:chExt cx="11324594" cy="1193450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4"/>
            <a:srcRect l="11179" t="14074" r="34647" b="75432"/>
            <a:stretch/>
          </p:blipFill>
          <p:spPr>
            <a:xfrm>
              <a:off x="706260" y="2020320"/>
              <a:ext cx="10952900" cy="1193450"/>
            </a:xfrm>
            <a:prstGeom prst="rect">
              <a:avLst/>
            </a:prstGeom>
          </p:spPr>
        </p:pic>
        <p:sp>
          <p:nvSpPr>
            <p:cNvPr id="31" name="곱하기 기호 26">
              <a:extLst>
                <a:ext uri="{FF2B5EF4-FFF2-40B4-BE49-F238E27FC236}">
                  <a16:creationId xmlns:a16="http://schemas.microsoft.com/office/drawing/2014/main" id="{2F142C01-B310-4B93-9F4F-6C98E5A0E2CF}"/>
                </a:ext>
              </a:extLst>
            </p:cNvPr>
            <p:cNvSpPr/>
            <p:nvPr/>
          </p:nvSpPr>
          <p:spPr>
            <a:xfrm>
              <a:off x="334566" y="2617539"/>
              <a:ext cx="372512" cy="380789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5"/>
          <a:srcRect l="11111" t="13827" r="37576" b="76913"/>
          <a:stretch/>
        </p:blipFill>
        <p:spPr>
          <a:xfrm>
            <a:off x="722629" y="3708358"/>
            <a:ext cx="10734789" cy="108958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347939" y="3725297"/>
            <a:ext cx="11086794" cy="1312888"/>
            <a:chOff x="347939" y="3708833"/>
            <a:chExt cx="11086794" cy="1329352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6"/>
            <a:srcRect l="11112" t="14197" r="37765" b="75433"/>
            <a:stretch/>
          </p:blipFill>
          <p:spPr>
            <a:xfrm>
              <a:off x="718272" y="3708833"/>
              <a:ext cx="10716461" cy="1329352"/>
            </a:xfrm>
            <a:prstGeom prst="rect">
              <a:avLst/>
            </a:prstGeom>
          </p:spPr>
        </p:pic>
        <p:sp>
          <p:nvSpPr>
            <p:cNvPr id="36" name="곱하기 기호 26">
              <a:extLst>
                <a:ext uri="{FF2B5EF4-FFF2-40B4-BE49-F238E27FC236}">
                  <a16:creationId xmlns:a16="http://schemas.microsoft.com/office/drawing/2014/main" id="{2F142C01-B310-4B93-9F4F-6C98E5A0E2CF}"/>
                </a:ext>
              </a:extLst>
            </p:cNvPr>
            <p:cNvSpPr/>
            <p:nvPr/>
          </p:nvSpPr>
          <p:spPr>
            <a:xfrm>
              <a:off x="347939" y="4407320"/>
              <a:ext cx="372512" cy="380789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960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52341" y="2712802"/>
            <a:ext cx="102857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chemeClr val="bg1"/>
                </a:solidFill>
                <a:latin typeface="210 맨발의청춘 B" pitchFamily="18" charset="-127"/>
                <a:ea typeface="210 맨발의청춘 B" pitchFamily="18" charset="-127"/>
              </a:rPr>
              <a:t>Q&amp;A</a:t>
            </a:r>
            <a:endParaRPr lang="ko-KR" altLang="en-US" sz="8800" dirty="0">
              <a:solidFill>
                <a:schemeClr val="bg1"/>
              </a:solidFill>
              <a:latin typeface="210 맨발의청춘 B" pitchFamily="18" charset="-127"/>
              <a:ea typeface="210 맨발의청춘 B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80232" y="952704"/>
            <a:ext cx="10357842" cy="2227757"/>
            <a:chOff x="517383" y="-27375"/>
            <a:chExt cx="7769393" cy="1670431"/>
          </a:xfrm>
        </p:grpSpPr>
        <p:pic>
          <p:nvPicPr>
            <p:cNvPr id="11" name="Picture 6" descr="관련 이미지"/>
            <p:cNvPicPr>
              <a:picLocks noChangeAspect="1" noChangeArrowheads="1"/>
            </p:cNvPicPr>
            <p:nvPr/>
          </p:nvPicPr>
          <p:blipFill>
            <a:blip r:embed="rId3">
              <a:lum bright="100000"/>
            </a:blip>
            <a:srcRect/>
            <a:stretch>
              <a:fillRect/>
            </a:stretch>
          </p:blipFill>
          <p:spPr bwMode="auto">
            <a:xfrm>
              <a:off x="3084705" y="-27375"/>
              <a:ext cx="2974589" cy="1670431"/>
            </a:xfrm>
            <a:prstGeom prst="rect">
              <a:avLst/>
            </a:prstGeom>
            <a:noFill/>
          </p:spPr>
        </p:pic>
        <p:cxnSp>
          <p:nvCxnSpPr>
            <p:cNvPr id="13" name="직선 연결선 12"/>
            <p:cNvCxnSpPr/>
            <p:nvPr/>
          </p:nvCxnSpPr>
          <p:spPr>
            <a:xfrm>
              <a:off x="5143504" y="857238"/>
              <a:ext cx="3143272" cy="1588"/>
            </a:xfrm>
            <a:prstGeom prst="line">
              <a:avLst/>
            </a:prstGeom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517383" y="857238"/>
              <a:ext cx="3143272" cy="1588"/>
            </a:xfrm>
            <a:prstGeom prst="line">
              <a:avLst/>
            </a:prstGeom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직선 연결선 15"/>
          <p:cNvCxnSpPr/>
          <p:nvPr/>
        </p:nvCxnSpPr>
        <p:spPr>
          <a:xfrm>
            <a:off x="952340" y="4475676"/>
            <a:ext cx="10380971" cy="2118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CE0BD7B-E45F-426C-AAA5-FF2B7CA66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818F-C9C4-4C13-9B91-B7D4E85B402F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78247F7-AE1F-437F-9C15-61E3357F3F8C}"/>
              </a:ext>
            </a:extLst>
          </p:cNvPr>
          <p:cNvSpPr/>
          <p:nvPr/>
        </p:nvSpPr>
        <p:spPr>
          <a:xfrm>
            <a:off x="11980785" y="-26590"/>
            <a:ext cx="218830" cy="6886178"/>
          </a:xfrm>
          <a:prstGeom prst="rect">
            <a:avLst/>
          </a:prstGeom>
          <a:solidFill>
            <a:srgbClr val="FFFFFF">
              <a:alpha val="53000"/>
            </a:srgbClr>
          </a:solidFill>
          <a:ln>
            <a:gradFill>
              <a:gsLst>
                <a:gs pos="100000">
                  <a:srgbClr val="F85F64">
                    <a:lumMod val="99000"/>
                    <a:alpha val="39000"/>
                  </a:srgbClr>
                </a:gs>
                <a:gs pos="89000">
                  <a:srgbClr val="FB923D"/>
                </a:gs>
                <a:gs pos="65000">
                  <a:srgbClr val="FFCC11"/>
                </a:gs>
                <a:gs pos="35000">
                  <a:srgbClr val="FFBDB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E88962-6114-43CD-A892-9BBAC2F2F54C}"/>
              </a:ext>
            </a:extLst>
          </p:cNvPr>
          <p:cNvSpPr/>
          <p:nvPr/>
        </p:nvSpPr>
        <p:spPr>
          <a:xfrm>
            <a:off x="8274" y="-32232"/>
            <a:ext cx="229519" cy="6886178"/>
          </a:xfrm>
          <a:prstGeom prst="rect">
            <a:avLst/>
          </a:prstGeom>
          <a:solidFill>
            <a:srgbClr val="FFFFFF">
              <a:alpha val="53000"/>
            </a:srgbClr>
          </a:solidFill>
          <a:ln>
            <a:gradFill>
              <a:gsLst>
                <a:gs pos="0">
                  <a:srgbClr val="F85F64">
                    <a:alpha val="37000"/>
                  </a:srgbClr>
                </a:gs>
                <a:gs pos="23000">
                  <a:srgbClr val="FB923D"/>
                </a:gs>
                <a:gs pos="57000">
                  <a:srgbClr val="FFCC11"/>
                </a:gs>
                <a:gs pos="85000">
                  <a:srgbClr val="FFBDB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C2181A-BE61-4213-A2A4-12B990475675}"/>
              </a:ext>
            </a:extLst>
          </p:cNvPr>
          <p:cNvSpPr/>
          <p:nvPr/>
        </p:nvSpPr>
        <p:spPr>
          <a:xfrm rot="5400000">
            <a:off x="5962531" y="658296"/>
            <a:ext cx="250622" cy="12205141"/>
          </a:xfrm>
          <a:prstGeom prst="rect">
            <a:avLst/>
          </a:prstGeom>
          <a:solidFill>
            <a:srgbClr val="FFFFFF">
              <a:alpha val="53000"/>
            </a:srgbClr>
          </a:solidFill>
          <a:ln>
            <a:gradFill>
              <a:gsLst>
                <a:gs pos="0">
                  <a:srgbClr val="F85F64">
                    <a:lumMod val="99000"/>
                    <a:alpha val="40000"/>
                  </a:srgbClr>
                </a:gs>
                <a:gs pos="23000">
                  <a:srgbClr val="FB923D"/>
                </a:gs>
                <a:gs pos="57000">
                  <a:srgbClr val="FFCC11"/>
                </a:gs>
                <a:gs pos="85000">
                  <a:srgbClr val="FFBDB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A2920F-7EAA-474A-AD1C-B157075847B1}"/>
              </a:ext>
            </a:extLst>
          </p:cNvPr>
          <p:cNvSpPr/>
          <p:nvPr/>
        </p:nvSpPr>
        <p:spPr>
          <a:xfrm rot="16200000">
            <a:off x="5985536" y="-6038446"/>
            <a:ext cx="250619" cy="12205141"/>
          </a:xfrm>
          <a:prstGeom prst="rect">
            <a:avLst/>
          </a:prstGeom>
          <a:solidFill>
            <a:srgbClr val="FFFFFF">
              <a:alpha val="53000"/>
            </a:srgbClr>
          </a:solidFill>
          <a:ln>
            <a:gradFill>
              <a:gsLst>
                <a:gs pos="0">
                  <a:srgbClr val="F85F64">
                    <a:alpha val="30000"/>
                    <a:lumMod val="93000"/>
                  </a:srgbClr>
                </a:gs>
                <a:gs pos="23000">
                  <a:srgbClr val="FB923D"/>
                </a:gs>
                <a:gs pos="57000">
                  <a:srgbClr val="FFCC11"/>
                </a:gs>
                <a:gs pos="85000">
                  <a:srgbClr val="FFBDB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285034A-90CB-4CA1-9A91-AD8E62248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2482" y="3389531"/>
            <a:ext cx="511937" cy="50084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9B33AC1-ACE2-499C-BC7E-A5A347F2A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84707">
            <a:off x="3953648" y="3391976"/>
            <a:ext cx="511938" cy="49747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7024DA9-B1F6-40AE-9B7C-A9CB7274B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402" y="2794138"/>
            <a:ext cx="616008" cy="60265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CE02BCC-E2A4-48E4-B88E-8F50FE78A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66042">
            <a:off x="3603034" y="2813360"/>
            <a:ext cx="670812" cy="6518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8150" y="2224036"/>
            <a:ext cx="10715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B" pitchFamily="18" charset="-127"/>
                <a:ea typeface="210 맨발의청춘 B" pitchFamily="18" charset="-127"/>
              </a:rPr>
              <a:t>1. </a:t>
            </a:r>
            <a:r>
              <a:rPr lang="ko-KR" altLang="en-U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B" pitchFamily="18" charset="-127"/>
                <a:ea typeface="210 맨발의청춘 B" pitchFamily="18" charset="-127"/>
              </a:rPr>
              <a:t>비즈니스</a:t>
            </a:r>
            <a:r>
              <a:rPr lang="en-US" altLang="ko-KR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B" pitchFamily="18" charset="-127"/>
                <a:ea typeface="210 맨발의청춘 B" pitchFamily="18" charset="-127"/>
              </a:rPr>
              <a:t> </a:t>
            </a:r>
            <a:r>
              <a:rPr lang="ko-KR" altLang="en-U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B" pitchFamily="18" charset="-127"/>
                <a:ea typeface="210 맨발의청춘 B" pitchFamily="18" charset="-127"/>
              </a:rPr>
              <a:t>모델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11CD88B-FFD3-4BB8-9036-8087791031D5}"/>
              </a:ext>
            </a:extLst>
          </p:cNvPr>
          <p:cNvCxnSpPr>
            <a:cxnSpLocks/>
          </p:cNvCxnSpPr>
          <p:nvPr/>
        </p:nvCxnSpPr>
        <p:spPr>
          <a:xfrm>
            <a:off x="828014" y="3863960"/>
            <a:ext cx="10394296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066F970D-CBFC-4C9B-8F9C-B962B114ACAE}"/>
              </a:ext>
            </a:extLst>
          </p:cNvPr>
          <p:cNvGrpSpPr/>
          <p:nvPr/>
        </p:nvGrpSpPr>
        <p:grpSpPr>
          <a:xfrm>
            <a:off x="828758" y="420284"/>
            <a:ext cx="10393552" cy="1413959"/>
            <a:chOff x="517383" y="-27375"/>
            <a:chExt cx="7769393" cy="1670431"/>
          </a:xfrm>
        </p:grpSpPr>
        <p:pic>
          <p:nvPicPr>
            <p:cNvPr id="8" name="Picture 6" descr="관련 이미지">
              <a:extLst>
                <a:ext uri="{FF2B5EF4-FFF2-40B4-BE49-F238E27FC236}">
                  <a16:creationId xmlns:a16="http://schemas.microsoft.com/office/drawing/2014/main" id="{930BA66A-B7E0-4329-A28F-8F68AD4470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100000"/>
            </a:blip>
            <a:srcRect/>
            <a:stretch>
              <a:fillRect/>
            </a:stretch>
          </p:blipFill>
          <p:spPr bwMode="auto">
            <a:xfrm>
              <a:off x="3084705" y="-27375"/>
              <a:ext cx="2974589" cy="1670431"/>
            </a:xfrm>
            <a:prstGeom prst="rect">
              <a:avLst/>
            </a:prstGeom>
            <a:noFill/>
          </p:spPr>
        </p:pic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F1ABB77-61A3-475C-A8E3-9DFC4DAEC72A}"/>
                </a:ext>
              </a:extLst>
            </p:cNvPr>
            <p:cNvCxnSpPr/>
            <p:nvPr/>
          </p:nvCxnSpPr>
          <p:spPr>
            <a:xfrm>
              <a:off x="5143504" y="857238"/>
              <a:ext cx="3143272" cy="1588"/>
            </a:xfrm>
            <a:prstGeom prst="line">
              <a:avLst/>
            </a:prstGeom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152A4595-B495-46F9-B114-D50DDD419F19}"/>
                </a:ext>
              </a:extLst>
            </p:cNvPr>
            <p:cNvCxnSpPr/>
            <p:nvPr/>
          </p:nvCxnSpPr>
          <p:spPr>
            <a:xfrm>
              <a:off x="517383" y="857238"/>
              <a:ext cx="3143272" cy="1588"/>
            </a:xfrm>
            <a:prstGeom prst="line">
              <a:avLst/>
            </a:prstGeom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05C116-7D3C-41CF-AF87-D0FA79C5F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818F-C9C4-4C13-9B91-B7D4E85B402F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52A718A-1A89-4990-AD41-97AF8DE08E43}"/>
              </a:ext>
            </a:extLst>
          </p:cNvPr>
          <p:cNvSpPr/>
          <p:nvPr/>
        </p:nvSpPr>
        <p:spPr>
          <a:xfrm>
            <a:off x="11980785" y="-26590"/>
            <a:ext cx="218830" cy="6886178"/>
          </a:xfrm>
          <a:prstGeom prst="rect">
            <a:avLst/>
          </a:prstGeom>
          <a:solidFill>
            <a:srgbClr val="FFFFFF">
              <a:alpha val="53000"/>
            </a:srgbClr>
          </a:solidFill>
          <a:ln>
            <a:gradFill>
              <a:gsLst>
                <a:gs pos="100000">
                  <a:srgbClr val="F85F64">
                    <a:lumMod val="99000"/>
                    <a:alpha val="39000"/>
                  </a:srgbClr>
                </a:gs>
                <a:gs pos="89000">
                  <a:srgbClr val="FB923D"/>
                </a:gs>
                <a:gs pos="65000">
                  <a:srgbClr val="FFCC11"/>
                </a:gs>
                <a:gs pos="35000">
                  <a:srgbClr val="FFBDB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71F78A-F9FA-434D-B0D8-05065C27E6D9}"/>
              </a:ext>
            </a:extLst>
          </p:cNvPr>
          <p:cNvSpPr/>
          <p:nvPr/>
        </p:nvSpPr>
        <p:spPr>
          <a:xfrm>
            <a:off x="8274" y="-32232"/>
            <a:ext cx="229519" cy="6886178"/>
          </a:xfrm>
          <a:prstGeom prst="rect">
            <a:avLst/>
          </a:prstGeom>
          <a:solidFill>
            <a:srgbClr val="FFFFFF">
              <a:alpha val="53000"/>
            </a:srgbClr>
          </a:solidFill>
          <a:ln>
            <a:gradFill>
              <a:gsLst>
                <a:gs pos="0">
                  <a:srgbClr val="F85F64">
                    <a:alpha val="37000"/>
                  </a:srgbClr>
                </a:gs>
                <a:gs pos="23000">
                  <a:srgbClr val="FB923D"/>
                </a:gs>
                <a:gs pos="57000">
                  <a:srgbClr val="FFCC11"/>
                </a:gs>
                <a:gs pos="85000">
                  <a:srgbClr val="FFBDB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5DC8842-6992-4CD3-9916-4B9B0280A78F}"/>
              </a:ext>
            </a:extLst>
          </p:cNvPr>
          <p:cNvSpPr/>
          <p:nvPr/>
        </p:nvSpPr>
        <p:spPr>
          <a:xfrm rot="5400000">
            <a:off x="5962531" y="658296"/>
            <a:ext cx="250622" cy="12205141"/>
          </a:xfrm>
          <a:prstGeom prst="rect">
            <a:avLst/>
          </a:prstGeom>
          <a:solidFill>
            <a:srgbClr val="FFFFFF">
              <a:alpha val="53000"/>
            </a:srgbClr>
          </a:solidFill>
          <a:ln>
            <a:gradFill>
              <a:gsLst>
                <a:gs pos="0">
                  <a:srgbClr val="F85F64">
                    <a:lumMod val="99000"/>
                    <a:alpha val="40000"/>
                  </a:srgbClr>
                </a:gs>
                <a:gs pos="23000">
                  <a:srgbClr val="FB923D"/>
                </a:gs>
                <a:gs pos="57000">
                  <a:srgbClr val="FFCC11"/>
                </a:gs>
                <a:gs pos="85000">
                  <a:srgbClr val="FFBDB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0FC2CE-3891-4406-9208-345E0D14807F}"/>
              </a:ext>
            </a:extLst>
          </p:cNvPr>
          <p:cNvSpPr/>
          <p:nvPr/>
        </p:nvSpPr>
        <p:spPr>
          <a:xfrm rot="16200000">
            <a:off x="5985536" y="-6038446"/>
            <a:ext cx="250619" cy="12205141"/>
          </a:xfrm>
          <a:prstGeom prst="rect">
            <a:avLst/>
          </a:prstGeom>
          <a:solidFill>
            <a:srgbClr val="FFFFFF">
              <a:alpha val="53000"/>
            </a:srgbClr>
          </a:solidFill>
          <a:ln>
            <a:gradFill>
              <a:gsLst>
                <a:gs pos="0">
                  <a:srgbClr val="F85F64">
                    <a:alpha val="30000"/>
                    <a:lumMod val="93000"/>
                  </a:srgbClr>
                </a:gs>
                <a:gs pos="23000">
                  <a:srgbClr val="FB923D"/>
                </a:gs>
                <a:gs pos="57000">
                  <a:srgbClr val="FFCC11"/>
                </a:gs>
                <a:gs pos="85000">
                  <a:srgbClr val="FFBDB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C0128A7-CF36-4D21-AF7C-C2A18C35E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3558" y="2389492"/>
            <a:ext cx="702886" cy="68765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DCDBF46-52D4-4E3E-A56F-204B6008A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66042">
            <a:off x="2224392" y="2340702"/>
            <a:ext cx="676471" cy="75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6041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235A184-C485-4E56-8A32-4B33EEC6ADB9}"/>
              </a:ext>
            </a:extLst>
          </p:cNvPr>
          <p:cNvSpPr/>
          <p:nvPr/>
        </p:nvSpPr>
        <p:spPr>
          <a:xfrm>
            <a:off x="286465" y="285794"/>
            <a:ext cx="11619069" cy="62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187CFBD-0F59-4F10-94B3-550D4E18A8E5}"/>
              </a:ext>
            </a:extLst>
          </p:cNvPr>
          <p:cNvGrpSpPr/>
          <p:nvPr/>
        </p:nvGrpSpPr>
        <p:grpSpPr>
          <a:xfrm>
            <a:off x="535657" y="428979"/>
            <a:ext cx="2247181" cy="646331"/>
            <a:chOff x="535657" y="428979"/>
            <a:chExt cx="6040436" cy="64633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5678A67-4238-424F-8085-C0B94C03891A}"/>
                </a:ext>
              </a:extLst>
            </p:cNvPr>
            <p:cNvSpPr/>
            <p:nvPr/>
          </p:nvSpPr>
          <p:spPr>
            <a:xfrm>
              <a:off x="625492" y="673349"/>
              <a:ext cx="5860766" cy="383810"/>
            </a:xfrm>
            <a:prstGeom prst="rect">
              <a:avLst/>
            </a:prstGeom>
            <a:solidFill>
              <a:srgbClr val="FFAFA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6D1846-D7C8-4DDF-9D91-DE8FFE991FF1}"/>
                </a:ext>
              </a:extLst>
            </p:cNvPr>
            <p:cNvSpPr txBox="1"/>
            <p:nvPr/>
          </p:nvSpPr>
          <p:spPr>
            <a:xfrm>
              <a:off x="535657" y="428979"/>
              <a:ext cx="60404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latin typeface="tvN 즐거운이야기 Bold" pitchFamily="18" charset="-127"/>
                  <a:ea typeface="tvN 즐거운이야기 Bold" pitchFamily="18" charset="-127"/>
                </a:rPr>
                <a:t>01. </a:t>
              </a:r>
              <a:r>
                <a:rPr lang="ko-KR" altLang="en-US" sz="3600" dirty="0">
                  <a:latin typeface="tvN 즐거운이야기 Bold" pitchFamily="18" charset="-127"/>
                  <a:ea typeface="tvN 즐거운이야기 Bold" pitchFamily="18" charset="-127"/>
                </a:rPr>
                <a:t>비즈니스모델</a:t>
              </a: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D950444-F45B-41DC-8BDB-8FE233825009}"/>
              </a:ext>
            </a:extLst>
          </p:cNvPr>
          <p:cNvCxnSpPr>
            <a:cxnSpLocks/>
          </p:cNvCxnSpPr>
          <p:nvPr/>
        </p:nvCxnSpPr>
        <p:spPr>
          <a:xfrm>
            <a:off x="7370956" y="4327559"/>
            <a:ext cx="925592" cy="316101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9E796464-10D2-4ADB-8CED-9ED749008F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943" y="3662315"/>
            <a:ext cx="1392048" cy="13920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93909C-893C-4123-BFCB-B62F7E14C80E}"/>
              </a:ext>
            </a:extLst>
          </p:cNvPr>
          <p:cNvSpPr txBox="1"/>
          <p:nvPr/>
        </p:nvSpPr>
        <p:spPr>
          <a:xfrm>
            <a:off x="4553236" y="4492994"/>
            <a:ext cx="292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서버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CB2C385-996B-4A41-A14A-1E9B2CD49F4E}"/>
              </a:ext>
            </a:extLst>
          </p:cNvPr>
          <p:cNvSpPr/>
          <p:nvPr/>
        </p:nvSpPr>
        <p:spPr>
          <a:xfrm>
            <a:off x="4591654" y="2235082"/>
            <a:ext cx="2851903" cy="304142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B508E49-5320-4ECB-B21A-37120DD56A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467" y="2822649"/>
            <a:ext cx="1223568" cy="1350787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8B8DCD4-97F6-480E-AA9A-F9E4EDF8457F}"/>
              </a:ext>
            </a:extLst>
          </p:cNvPr>
          <p:cNvCxnSpPr>
            <a:cxnSpLocks/>
          </p:cNvCxnSpPr>
          <p:nvPr/>
        </p:nvCxnSpPr>
        <p:spPr>
          <a:xfrm>
            <a:off x="3294695" y="3755796"/>
            <a:ext cx="1296959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B1FBB551-763D-4001-A6A6-52574C04D0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39" y="2774582"/>
            <a:ext cx="1304127" cy="137947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A56CF2E-4D15-4C2E-8B25-730221531653}"/>
              </a:ext>
            </a:extLst>
          </p:cNvPr>
          <p:cNvSpPr txBox="1"/>
          <p:nvPr/>
        </p:nvSpPr>
        <p:spPr>
          <a:xfrm>
            <a:off x="1337502" y="4277665"/>
            <a:ext cx="1610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회원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561C70-22B6-46F4-B0AD-B68C995F559B}"/>
              </a:ext>
            </a:extLst>
          </p:cNvPr>
          <p:cNvSpPr txBox="1"/>
          <p:nvPr/>
        </p:nvSpPr>
        <p:spPr>
          <a:xfrm>
            <a:off x="8996380" y="5056357"/>
            <a:ext cx="1065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가게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EB3AD21-4BCD-46C9-8305-D6D3D2B052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123" y="2691731"/>
            <a:ext cx="1746364" cy="1746364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47895B5F-475F-4ED9-8494-E908F8B283E4}"/>
              </a:ext>
            </a:extLst>
          </p:cNvPr>
          <p:cNvGrpSpPr/>
          <p:nvPr/>
        </p:nvGrpSpPr>
        <p:grpSpPr>
          <a:xfrm>
            <a:off x="901037" y="5013984"/>
            <a:ext cx="1703764" cy="824394"/>
            <a:chOff x="766455" y="4910493"/>
            <a:chExt cx="1976761" cy="895566"/>
          </a:xfrm>
        </p:grpSpPr>
        <p:sp>
          <p:nvSpPr>
            <p:cNvPr id="29" name="모서리가 둥근 직사각형 11">
              <a:extLst>
                <a:ext uri="{FF2B5EF4-FFF2-40B4-BE49-F238E27FC236}">
                  <a16:creationId xmlns:a16="http://schemas.microsoft.com/office/drawing/2014/main" id="{028CEED3-3ED3-4461-A890-5AAC90840107}"/>
                </a:ext>
              </a:extLst>
            </p:cNvPr>
            <p:cNvSpPr/>
            <p:nvPr/>
          </p:nvSpPr>
          <p:spPr>
            <a:xfrm>
              <a:off x="811370" y="4910493"/>
              <a:ext cx="1868695" cy="89556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46FB51-32DA-413F-BFDE-2BB3AB63568D}"/>
                </a:ext>
              </a:extLst>
            </p:cNvPr>
            <p:cNvSpPr txBox="1"/>
            <p:nvPr/>
          </p:nvSpPr>
          <p:spPr>
            <a:xfrm>
              <a:off x="766455" y="4956524"/>
              <a:ext cx="1976761" cy="76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회원 개인의</a:t>
              </a:r>
              <a:endPara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  <a:p>
              <a:pPr algn="ctr"/>
              <a:r>
                <a:rPr lang="ko-KR" altLang="en-US" sz="2000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프로필 정보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53F9DD6-4CCF-49CC-BDB5-2D81B4ADE3EC}"/>
              </a:ext>
            </a:extLst>
          </p:cNvPr>
          <p:cNvGrpSpPr/>
          <p:nvPr/>
        </p:nvGrpSpPr>
        <p:grpSpPr>
          <a:xfrm>
            <a:off x="8286915" y="5450296"/>
            <a:ext cx="2407274" cy="888125"/>
            <a:chOff x="8750494" y="5290371"/>
            <a:chExt cx="2928741" cy="1066300"/>
          </a:xfrm>
        </p:grpSpPr>
        <p:sp>
          <p:nvSpPr>
            <p:cNvPr id="30" name="모서리가 둥근 직사각형 11">
              <a:extLst>
                <a:ext uri="{FF2B5EF4-FFF2-40B4-BE49-F238E27FC236}">
                  <a16:creationId xmlns:a16="http://schemas.microsoft.com/office/drawing/2014/main" id="{96956C9F-6821-45E6-B1F2-E304AB86AD7C}"/>
                </a:ext>
              </a:extLst>
            </p:cNvPr>
            <p:cNvSpPr/>
            <p:nvPr/>
          </p:nvSpPr>
          <p:spPr>
            <a:xfrm>
              <a:off x="9177844" y="5290371"/>
              <a:ext cx="2099634" cy="10663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C28C96-6BD9-43CD-BDED-9277C4D44522}"/>
                </a:ext>
              </a:extLst>
            </p:cNvPr>
            <p:cNvSpPr txBox="1"/>
            <p:nvPr/>
          </p:nvSpPr>
          <p:spPr>
            <a:xfrm>
              <a:off x="8750494" y="5308103"/>
              <a:ext cx="2928741" cy="849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인하대학교 후문</a:t>
              </a:r>
              <a:endPara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  <a:p>
              <a:pPr algn="ctr"/>
              <a:r>
                <a:rPr lang="ko-KR" altLang="en-US" sz="2000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상점가 정보</a:t>
              </a:r>
            </a:p>
          </p:txBody>
        </p: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CF5E239-8388-44F7-BA12-8085B2B11959}"/>
              </a:ext>
            </a:extLst>
          </p:cNvPr>
          <p:cNvCxnSpPr>
            <a:cxnSpLocks/>
          </p:cNvCxnSpPr>
          <p:nvPr/>
        </p:nvCxnSpPr>
        <p:spPr>
          <a:xfrm flipV="1">
            <a:off x="7171032" y="2174397"/>
            <a:ext cx="776577" cy="668589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237FE0DB-C803-41D5-B3CE-38248979C4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405" y="343528"/>
            <a:ext cx="1671321" cy="167132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61F78F3-D458-49A5-961E-E03EEA80C2A1}"/>
              </a:ext>
            </a:extLst>
          </p:cNvPr>
          <p:cNvSpPr txBox="1"/>
          <p:nvPr/>
        </p:nvSpPr>
        <p:spPr>
          <a:xfrm>
            <a:off x="8847288" y="1950613"/>
            <a:ext cx="1610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직원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514885A-42AD-45D9-82C6-BC6853CB3337}"/>
              </a:ext>
            </a:extLst>
          </p:cNvPr>
          <p:cNvSpPr/>
          <p:nvPr/>
        </p:nvSpPr>
        <p:spPr>
          <a:xfrm>
            <a:off x="4931371" y="2921401"/>
            <a:ext cx="2171947" cy="151650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  <a:buFont typeface="Wingdings" pitchFamily="2" charset="2"/>
              <a:buChar char="ü"/>
            </a:pPr>
            <a:r>
              <a:rPr lang="ko-KR" altLang="en-US" sz="2000" dirty="0">
                <a:latin typeface="KoPub돋움체 Medium" pitchFamily="18" charset="-127"/>
                <a:ea typeface="KoPub돋움체 Medium" pitchFamily="18" charset="-127"/>
              </a:rPr>
              <a:t> 미팅 팀원 구성</a:t>
            </a:r>
            <a:endParaRPr lang="en-US" altLang="ko-KR" sz="2000" dirty="0">
              <a:latin typeface="KoPub돋움체 Medium" pitchFamily="18" charset="-127"/>
              <a:ea typeface="KoPub돋움체 Medium" pitchFamily="18" charset="-127"/>
            </a:endParaRPr>
          </a:p>
          <a:p>
            <a:pPr fontAlgn="base">
              <a:lnSpc>
                <a:spcPct val="160000"/>
              </a:lnSpc>
              <a:buFont typeface="Wingdings" pitchFamily="2" charset="2"/>
              <a:buChar char="ü"/>
            </a:pPr>
            <a:r>
              <a:rPr lang="ko-KR" altLang="en-US" sz="2000" dirty="0">
                <a:latin typeface="KoPub돋움체 Medium" pitchFamily="18" charset="-127"/>
                <a:ea typeface="KoPub돋움체 Medium" pitchFamily="18" charset="-127"/>
              </a:rPr>
              <a:t> 미팅 상대팀 매칭</a:t>
            </a:r>
            <a:endParaRPr lang="en-US" altLang="ko-KR" sz="2000" dirty="0">
              <a:latin typeface="KoPub돋움체 Medium" pitchFamily="18" charset="-127"/>
              <a:ea typeface="KoPub돋움체 Medium" pitchFamily="18" charset="-127"/>
            </a:endParaRPr>
          </a:p>
          <a:p>
            <a:pPr fontAlgn="base">
              <a:lnSpc>
                <a:spcPct val="160000"/>
              </a:lnSpc>
              <a:buFont typeface="Wingdings" pitchFamily="2" charset="2"/>
              <a:buChar char="ü"/>
            </a:pPr>
            <a:r>
              <a:rPr lang="en-US" altLang="ko-KR" sz="2000" kern="0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2000" kern="0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latin typeface="KoPub돋움체 Medium" pitchFamily="18" charset="-127"/>
                <a:ea typeface="KoPub돋움체 Medium" pitchFamily="18" charset="-127"/>
              </a:rPr>
              <a:t>미팅 장소 예약</a:t>
            </a:r>
            <a:endParaRPr lang="en-US" altLang="ko-KR" sz="2000" kern="0" dirty="0">
              <a:ln>
                <a:solidFill>
                  <a:schemeClr val="tx1">
                    <a:alpha val="3000"/>
                  </a:schemeClr>
                </a:solidFill>
              </a:ln>
              <a:solidFill>
                <a:srgbClr val="0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2" name="모서리가 둥근 직사각형 11">
            <a:extLst>
              <a:ext uri="{FF2B5EF4-FFF2-40B4-BE49-F238E27FC236}">
                <a16:creationId xmlns:a16="http://schemas.microsoft.com/office/drawing/2014/main" id="{48CA673C-6712-4E36-B380-CE2241349222}"/>
              </a:ext>
            </a:extLst>
          </p:cNvPr>
          <p:cNvSpPr/>
          <p:nvPr/>
        </p:nvSpPr>
        <p:spPr>
          <a:xfrm>
            <a:off x="8461071" y="2440472"/>
            <a:ext cx="1725791" cy="88812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F72086E-4766-4E05-A81A-E165F50CF10B}"/>
              </a:ext>
            </a:extLst>
          </p:cNvPr>
          <p:cNvSpPr txBox="1"/>
          <p:nvPr/>
        </p:nvSpPr>
        <p:spPr>
          <a:xfrm>
            <a:off x="8124454" y="2476579"/>
            <a:ext cx="2407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직원 정보 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&amp;</a:t>
            </a:r>
          </a:p>
          <a:p>
            <a:pPr algn="ctr"/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고객 정보 관리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BC01B38-AB44-405F-9C3F-17F1A07EA029}"/>
              </a:ext>
            </a:extLst>
          </p:cNvPr>
          <p:cNvSpPr txBox="1"/>
          <p:nvPr/>
        </p:nvSpPr>
        <p:spPr>
          <a:xfrm>
            <a:off x="523042" y="1254325"/>
            <a:ext cx="1175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KoPub돋움체 Medium" pitchFamily="18" charset="-127"/>
                <a:ea typeface="KoPub돋움체 Medium" pitchFamily="18" charset="-127"/>
              </a:rPr>
              <a:t>(1) </a:t>
            </a:r>
            <a:r>
              <a:rPr lang="ko-KR" altLang="en-US" sz="2400" dirty="0">
                <a:latin typeface="KoPub돋움체 Medium" pitchFamily="18" charset="-127"/>
                <a:ea typeface="KoPub돋움체 Medium" pitchFamily="18" charset="-127"/>
              </a:rPr>
              <a:t>모델</a:t>
            </a:r>
          </a:p>
        </p:txBody>
      </p:sp>
      <p:sp>
        <p:nvSpPr>
          <p:cNvPr id="55" name="슬라이드 번호 개체 틀 54">
            <a:extLst>
              <a:ext uri="{FF2B5EF4-FFF2-40B4-BE49-F238E27FC236}">
                <a16:creationId xmlns:a16="http://schemas.microsoft.com/office/drawing/2014/main" id="{8D2F562D-1C25-46F2-BF87-4E9376550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818F-C9C4-4C13-9B91-B7D4E85B402F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45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4116E-6 -2.39528E-6 L 0.32635 -0.09396 " pathEditMode="relative" rAng="0" ptsTypes="AA">
                                      <p:cBhvr>
                                        <p:cTn id="6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17" y="-469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8909E-6 -3.49919E-6 L -0.28168 -0.20296 " pathEditMode="relative" rAng="0" ptsTypes="AA">
                                      <p:cBhvr>
                                        <p:cTn id="8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90" y="-10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2" grpId="0"/>
      <p:bldP spid="26" grpId="0"/>
      <p:bldP spid="5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A609B26E-BA90-4D2D-9EAB-524FDBFD622E}"/>
              </a:ext>
            </a:extLst>
          </p:cNvPr>
          <p:cNvSpPr/>
          <p:nvPr/>
        </p:nvSpPr>
        <p:spPr>
          <a:xfrm>
            <a:off x="286465" y="285794"/>
            <a:ext cx="11619069" cy="62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C818D53-8C0A-4781-B987-40E20205CD8A}"/>
              </a:ext>
            </a:extLst>
          </p:cNvPr>
          <p:cNvGrpSpPr/>
          <p:nvPr/>
        </p:nvGrpSpPr>
        <p:grpSpPr>
          <a:xfrm>
            <a:off x="647473" y="1952845"/>
            <a:ext cx="6798659" cy="4198990"/>
            <a:chOff x="592691" y="374053"/>
            <a:chExt cx="6798659" cy="4460386"/>
          </a:xfrm>
        </p:grpSpPr>
        <p:sp>
          <p:nvSpPr>
            <p:cNvPr id="40" name="모서리가 둥근 직사각형 11">
              <a:extLst>
                <a:ext uri="{FF2B5EF4-FFF2-40B4-BE49-F238E27FC236}">
                  <a16:creationId xmlns:a16="http://schemas.microsoft.com/office/drawing/2014/main" id="{152B8B18-DAF6-4E52-902A-846FF69600A1}"/>
                </a:ext>
              </a:extLst>
            </p:cNvPr>
            <p:cNvSpPr/>
            <p:nvPr/>
          </p:nvSpPr>
          <p:spPr>
            <a:xfrm>
              <a:off x="592691" y="374053"/>
              <a:ext cx="6798659" cy="264192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50355EC-5563-4652-9444-CE61B01C9FAA}"/>
                </a:ext>
              </a:extLst>
            </p:cNvPr>
            <p:cNvSpPr/>
            <p:nvPr/>
          </p:nvSpPr>
          <p:spPr>
            <a:xfrm>
              <a:off x="643648" y="3226185"/>
              <a:ext cx="6696744" cy="16082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ct val="160000"/>
                </a:lnSpc>
              </a:pPr>
              <a:r>
                <a:rPr lang="en-US" altLang="ko-KR" sz="2000" dirty="0">
                  <a:highlight>
                    <a:srgbClr val="FBE0AB"/>
                  </a:highlight>
                  <a:latin typeface="KoPub돋움체 Medium" pitchFamily="18" charset="-127"/>
                  <a:ea typeface="KoPub돋움체 Medium" pitchFamily="18" charset="-127"/>
                  <a:sym typeface="Wingdings" panose="05000000000000000000" pitchFamily="2" charset="2"/>
                </a:rPr>
                <a:t> </a:t>
              </a:r>
              <a:r>
                <a:rPr lang="ko-KR" altLang="en-US" sz="2000" dirty="0">
                  <a:highlight>
                    <a:srgbClr val="FBE0AB"/>
                  </a:highlight>
                  <a:latin typeface="KoPub돋움체 Medium" pitchFamily="18" charset="-127"/>
                  <a:ea typeface="KoPub돋움체 Medium" pitchFamily="18" charset="-127"/>
                  <a:sym typeface="Wingdings" panose="05000000000000000000" pitchFamily="2" charset="2"/>
                </a:rPr>
                <a:t>서</a:t>
              </a:r>
              <a:r>
                <a:rPr lang="ko-KR" altLang="en-US" sz="2000" dirty="0">
                  <a:highlight>
                    <a:srgbClr val="FBE0AB"/>
                  </a:highlight>
                  <a:latin typeface="KoPub돋움체 Medium" pitchFamily="18" charset="-127"/>
                  <a:ea typeface="KoPub돋움체 Medium" pitchFamily="18" charset="-127"/>
                </a:rPr>
                <a:t>울 외부 지역 거주자들의 접근성 하락</a:t>
              </a:r>
              <a:endParaRPr lang="en-US" altLang="ko-KR" sz="2000" dirty="0">
                <a:highlight>
                  <a:srgbClr val="FBE0AB"/>
                </a:highlight>
                <a:latin typeface="KoPub돋움체 Medium" pitchFamily="18" charset="-127"/>
                <a:ea typeface="KoPub돋움체 Medium" pitchFamily="18" charset="-127"/>
              </a:endParaRPr>
            </a:p>
            <a:p>
              <a:pPr fontAlgn="base">
                <a:lnSpc>
                  <a:spcPct val="160000"/>
                </a:lnSpc>
              </a:pPr>
              <a:r>
                <a:rPr lang="en-US" altLang="ko-KR" sz="2000" dirty="0">
                  <a:highlight>
                    <a:srgbClr val="FBE0AB"/>
                  </a:highlight>
                  <a:latin typeface="KoPub돋움체 Medium" pitchFamily="18" charset="-127"/>
                  <a:ea typeface="KoPub돋움체 Medium" pitchFamily="18" charset="-127"/>
                  <a:sym typeface="Wingdings" panose="05000000000000000000" pitchFamily="2" charset="2"/>
                </a:rPr>
                <a:t> </a:t>
              </a:r>
              <a:r>
                <a:rPr lang="ko-KR" altLang="en-US" sz="2000" dirty="0">
                  <a:highlight>
                    <a:srgbClr val="FBE0AB"/>
                  </a:highlight>
                  <a:latin typeface="KoPub돋움체 Medium" pitchFamily="18" charset="-127"/>
                  <a:ea typeface="KoPub돋움체 Medium" pitchFamily="18" charset="-127"/>
                </a:rPr>
                <a:t>원하지 않는 </a:t>
              </a:r>
              <a:r>
                <a:rPr lang="ko-KR" altLang="en-US" sz="2000" dirty="0" err="1">
                  <a:highlight>
                    <a:srgbClr val="FBE0AB"/>
                  </a:highlight>
                  <a:latin typeface="KoPub돋움체 Medium" pitchFamily="18" charset="-127"/>
                  <a:ea typeface="KoPub돋움체 Medium" pitchFamily="18" charset="-127"/>
                </a:rPr>
                <a:t>나이대</a:t>
              </a:r>
              <a:r>
                <a:rPr lang="en-US" altLang="ko-KR" sz="2000" dirty="0">
                  <a:highlight>
                    <a:srgbClr val="FBE0AB"/>
                  </a:highlight>
                  <a:latin typeface="KoPub돋움체 Medium" pitchFamily="18" charset="-127"/>
                  <a:ea typeface="KoPub돋움체 Medium" pitchFamily="18" charset="-127"/>
                </a:rPr>
                <a:t>, </a:t>
              </a:r>
              <a:r>
                <a:rPr lang="ko-KR" altLang="en-US" sz="2000" dirty="0">
                  <a:highlight>
                    <a:srgbClr val="FBE0AB"/>
                  </a:highlight>
                  <a:latin typeface="KoPub돋움체 Medium" pitchFamily="18" charset="-127"/>
                  <a:ea typeface="KoPub돋움체 Medium" pitchFamily="18" charset="-127"/>
                </a:rPr>
                <a:t>직업을 가진 사람을 만날 가능성 높음</a:t>
              </a:r>
              <a:endParaRPr lang="en-US" altLang="ko-KR" sz="2000" dirty="0">
                <a:highlight>
                  <a:srgbClr val="FBE0AB"/>
                </a:highlight>
                <a:latin typeface="KoPub돋움체 Medium" pitchFamily="18" charset="-127"/>
                <a:ea typeface="KoPub돋움체 Medium" pitchFamily="18" charset="-127"/>
              </a:endParaRPr>
            </a:p>
            <a:p>
              <a:pPr fontAlgn="base">
                <a:lnSpc>
                  <a:spcPct val="160000"/>
                </a:lnSpc>
              </a:pPr>
              <a:r>
                <a:rPr lang="en-US" altLang="ko-KR" sz="2000" kern="0" dirty="0">
                  <a:ln>
                    <a:solidFill>
                      <a:schemeClr val="tx1">
                        <a:alpha val="3000"/>
                      </a:schemeClr>
                    </a:solidFill>
                  </a:ln>
                  <a:solidFill>
                    <a:srgbClr val="000000"/>
                  </a:solidFill>
                  <a:highlight>
                    <a:srgbClr val="FBE0AB"/>
                  </a:highlight>
                  <a:latin typeface="KoPub돋움체 Medium" pitchFamily="18" charset="-127"/>
                  <a:ea typeface="KoPub돋움체 Medium" pitchFamily="18" charset="-127"/>
                  <a:sym typeface="Wingdings" panose="05000000000000000000" pitchFamily="2" charset="2"/>
                </a:rPr>
                <a:t> </a:t>
              </a:r>
              <a:r>
                <a:rPr lang="ko-KR" altLang="en-US" sz="2000" kern="0" dirty="0">
                  <a:ln>
                    <a:solidFill>
                      <a:schemeClr val="tx1">
                        <a:alpha val="3000"/>
                      </a:schemeClr>
                    </a:solidFill>
                  </a:ln>
                  <a:solidFill>
                    <a:srgbClr val="000000"/>
                  </a:solidFill>
                  <a:highlight>
                    <a:srgbClr val="FBE0AB"/>
                  </a:highlight>
                  <a:latin typeface="KoPub돋움체 Medium" pitchFamily="18" charset="-127"/>
                  <a:ea typeface="KoPub돋움체 Medium" pitchFamily="18" charset="-127"/>
                </a:rPr>
                <a:t>미팅 비용 산정이 일방적임</a:t>
              </a:r>
              <a:endParaRPr lang="en-US" altLang="ko-KR" sz="2000" kern="0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000000"/>
                </a:solidFill>
                <a:highlight>
                  <a:srgbClr val="FBE0AB"/>
                </a:highlight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187CFBD-0F59-4F10-94B3-550D4E18A8E5}"/>
              </a:ext>
            </a:extLst>
          </p:cNvPr>
          <p:cNvGrpSpPr/>
          <p:nvPr/>
        </p:nvGrpSpPr>
        <p:grpSpPr>
          <a:xfrm>
            <a:off x="535657" y="428979"/>
            <a:ext cx="2247181" cy="646331"/>
            <a:chOff x="535657" y="428979"/>
            <a:chExt cx="6040436" cy="64633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5678A67-4238-424F-8085-C0B94C03891A}"/>
                </a:ext>
              </a:extLst>
            </p:cNvPr>
            <p:cNvSpPr/>
            <p:nvPr/>
          </p:nvSpPr>
          <p:spPr>
            <a:xfrm>
              <a:off x="625492" y="673349"/>
              <a:ext cx="5860766" cy="383810"/>
            </a:xfrm>
            <a:prstGeom prst="rect">
              <a:avLst/>
            </a:prstGeom>
            <a:solidFill>
              <a:srgbClr val="FFAFA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6D1846-D7C8-4DDF-9D91-DE8FFE991FF1}"/>
                </a:ext>
              </a:extLst>
            </p:cNvPr>
            <p:cNvSpPr txBox="1"/>
            <p:nvPr/>
          </p:nvSpPr>
          <p:spPr>
            <a:xfrm>
              <a:off x="535657" y="428979"/>
              <a:ext cx="60404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latin typeface="tvN 즐거운이야기 Bold" pitchFamily="18" charset="-127"/>
                  <a:ea typeface="tvN 즐거운이야기 Bold" pitchFamily="18" charset="-127"/>
                </a:rPr>
                <a:t>01. </a:t>
              </a:r>
              <a:r>
                <a:rPr lang="ko-KR" altLang="en-US" sz="3600" dirty="0">
                  <a:latin typeface="tvN 즐거운이야기 Bold" pitchFamily="18" charset="-127"/>
                  <a:ea typeface="tvN 즐거운이야기 Bold" pitchFamily="18" charset="-127"/>
                </a:rPr>
                <a:t>비즈니스모델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DBC01B38-AB44-405F-9C3F-17F1A07EA029}"/>
              </a:ext>
            </a:extLst>
          </p:cNvPr>
          <p:cNvSpPr txBox="1"/>
          <p:nvPr/>
        </p:nvSpPr>
        <p:spPr>
          <a:xfrm>
            <a:off x="523042" y="1254325"/>
            <a:ext cx="4657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KoPub돋움체 Medium" pitchFamily="18" charset="-127"/>
                <a:ea typeface="KoPub돋움체 Medium" pitchFamily="18" charset="-127"/>
              </a:rPr>
              <a:t>(2) </a:t>
            </a:r>
            <a:r>
              <a:rPr lang="ko-KR" altLang="en-US" sz="2400" dirty="0">
                <a:latin typeface="KoPub돋움체 Medium" pitchFamily="18" charset="-127"/>
                <a:ea typeface="KoPub돋움체 Medium" pitchFamily="18" charset="-127"/>
              </a:rPr>
              <a:t>타 어플리케이션 플랫폼의 한계점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1951515-4520-480D-8A6B-A63ECBBEBABB}"/>
              </a:ext>
            </a:extLst>
          </p:cNvPr>
          <p:cNvSpPr/>
          <p:nvPr/>
        </p:nvSpPr>
        <p:spPr>
          <a:xfrm>
            <a:off x="430236" y="2096078"/>
            <a:ext cx="4705204" cy="409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305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b="1" kern="100" dirty="0">
                <a:highlight>
                  <a:srgbClr val="FFFFF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anose="02020603050405020304" pitchFamily="18" charset="0"/>
              </a:rPr>
              <a:t>  </a:t>
            </a:r>
            <a:r>
              <a:rPr lang="ko-KR" altLang="en-US" sz="2000" b="1" kern="100" dirty="0">
                <a:highlight>
                  <a:srgbClr val="FFFFF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anose="02020603050405020304" pitchFamily="18" charset="0"/>
              </a:rPr>
              <a:t>기존 미팅 어플리케이션의 한계점</a:t>
            </a:r>
            <a:endParaRPr lang="ko-KR" altLang="ko-KR" sz="2000" b="1" kern="100" dirty="0">
              <a:highlight>
                <a:srgbClr val="FFFFFF"/>
              </a:highlight>
              <a:latin typeface="KoPub돋움체 Medium" panose="00000600000000000000" pitchFamily="2" charset="-127"/>
              <a:ea typeface="KoPub돋움체 Medium" panose="000006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5CEACF6-F105-4FCF-AA9F-B397943FAE00}"/>
              </a:ext>
            </a:extLst>
          </p:cNvPr>
          <p:cNvSpPr/>
          <p:nvPr/>
        </p:nvSpPr>
        <p:spPr>
          <a:xfrm>
            <a:off x="927445" y="2573063"/>
            <a:ext cx="6912768" cy="1705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anose="02020603050405020304" pitchFamily="18" charset="0"/>
              </a:rPr>
              <a:t>1. </a:t>
            </a:r>
            <a:r>
              <a:rPr lang="ko-KR" altLang="en-US" sz="2000" kern="1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anose="02020603050405020304" pitchFamily="18" charset="0"/>
              </a:rPr>
              <a:t>운영자가 사전에 지정한 장소</a:t>
            </a:r>
            <a:r>
              <a:rPr lang="en-US" altLang="ko-KR" sz="2000" kern="1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anose="02020603050405020304" pitchFamily="18" charset="0"/>
              </a:rPr>
              <a:t>인원</a:t>
            </a:r>
            <a:r>
              <a:rPr lang="en-US" altLang="ko-KR" sz="2000" kern="1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anose="02020603050405020304" pitchFamily="18" charset="0"/>
              </a:rPr>
              <a:t>목적을 제공하는 방식</a:t>
            </a:r>
            <a:r>
              <a:rPr lang="en-US" altLang="ko-KR" sz="2000" kern="1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anose="02020603050405020304" pitchFamily="18" charset="0"/>
              </a:rPr>
              <a:t>.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anose="02020603050405020304" pitchFamily="18" charset="0"/>
              </a:rPr>
              <a:t>2. </a:t>
            </a:r>
            <a:r>
              <a:rPr lang="ko-KR" altLang="en-US" sz="2000" kern="1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anose="02020603050405020304" pitchFamily="18" charset="0"/>
              </a:rPr>
              <a:t>서울지역 중심으로 편향된 미팅 장소 선정</a:t>
            </a:r>
            <a:r>
              <a:rPr lang="en-US" altLang="ko-KR" sz="2000" kern="1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anose="02020603050405020304" pitchFamily="18" charset="0"/>
              </a:rPr>
              <a:t>.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anose="02020603050405020304" pitchFamily="18" charset="0"/>
              </a:rPr>
              <a:t>3. </a:t>
            </a:r>
            <a:r>
              <a:rPr lang="ko-KR" altLang="en-US" sz="2000" kern="1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anose="02020603050405020304" pitchFamily="18" charset="0"/>
              </a:rPr>
              <a:t>평균 인원 </a:t>
            </a:r>
            <a:r>
              <a:rPr lang="en-US" altLang="ko-KR" sz="2000" kern="1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anose="02020603050405020304" pitchFamily="18" charset="0"/>
              </a:rPr>
              <a:t>40</a:t>
            </a:r>
            <a:r>
              <a:rPr lang="ko-KR" altLang="en-US" sz="2000" kern="1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anose="02020603050405020304" pitchFamily="18" charset="0"/>
              </a:rPr>
              <a:t>인 이상의 초대형 미팅 주선</a:t>
            </a:r>
            <a:endParaRPr lang="en-US" altLang="ko-KR" sz="2000" kern="100" dirty="0">
              <a:latin typeface="KoPub돋움체 Medium" panose="00000600000000000000" pitchFamily="2" charset="-127"/>
              <a:ea typeface="KoPub돋움체 Medium" panose="00000600000000000000" pitchFamily="2" charset="-127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anose="02020603050405020304" pitchFamily="18" charset="0"/>
              </a:rPr>
              <a:t>4. </a:t>
            </a:r>
            <a:r>
              <a:rPr lang="ko-KR" altLang="en-US" sz="2000" kern="1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anose="02020603050405020304" pitchFamily="18" charset="0"/>
              </a:rPr>
              <a:t>사전 프로필 검증 없이 누구나 미팅 참가 등록 가능</a:t>
            </a:r>
            <a:endParaRPr lang="ko-KR" altLang="ko-KR" sz="2000" kern="100" dirty="0">
              <a:latin typeface="KoPub돋움체 Medium" panose="00000600000000000000" pitchFamily="2" charset="-127"/>
              <a:ea typeface="KoPub돋움체 Medium" panose="00000600000000000000" pitchFamily="2" charset="-127"/>
              <a:cs typeface="Times New Roman" panose="02020603050405020304" pitchFamily="18" charset="0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F238666D-05A7-4427-B498-835032482283}"/>
              </a:ext>
            </a:extLst>
          </p:cNvPr>
          <p:cNvPicPr/>
          <p:nvPr/>
        </p:nvPicPr>
        <p:blipFill rotWithShape="1">
          <a:blip r:embed="rId3"/>
          <a:srcRect t="34180" b="30315"/>
          <a:stretch/>
        </p:blipFill>
        <p:spPr bwMode="auto">
          <a:xfrm>
            <a:off x="7823397" y="549474"/>
            <a:ext cx="3797937" cy="26033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B271ECB-F312-42B1-BF8E-EF5EFE41C56A}"/>
              </a:ext>
            </a:extLst>
          </p:cNvPr>
          <p:cNvPicPr/>
          <p:nvPr/>
        </p:nvPicPr>
        <p:blipFill rotWithShape="1">
          <a:blip r:embed="rId4"/>
          <a:srcRect t="6869" r="1145" b="43434"/>
          <a:stretch/>
        </p:blipFill>
        <p:spPr bwMode="auto">
          <a:xfrm>
            <a:off x="7823398" y="3417911"/>
            <a:ext cx="3809105" cy="28201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AAD0FA1-D88E-4C2B-B65A-6E774374D578}"/>
              </a:ext>
            </a:extLst>
          </p:cNvPr>
          <p:cNvSpPr txBox="1"/>
          <p:nvPr/>
        </p:nvSpPr>
        <p:spPr>
          <a:xfrm>
            <a:off x="10271670" y="6255383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 err="1"/>
              <a:t>연결애</a:t>
            </a:r>
            <a:endParaRPr lang="ko-KR" altLang="en-US" dirty="0"/>
          </a:p>
        </p:txBody>
      </p:sp>
      <p:sp>
        <p:nvSpPr>
          <p:cNvPr id="49" name="슬라이드 번호 개체 틀 48">
            <a:extLst>
              <a:ext uri="{FF2B5EF4-FFF2-40B4-BE49-F238E27FC236}">
                <a16:creationId xmlns:a16="http://schemas.microsoft.com/office/drawing/2014/main" id="{E260B7EA-1988-4480-AF63-38011E3FE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818F-C9C4-4C13-9B91-B7D4E85B402F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125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B0320344-10E6-469A-9D39-2B609F4B0D8C}"/>
              </a:ext>
            </a:extLst>
          </p:cNvPr>
          <p:cNvSpPr/>
          <p:nvPr/>
        </p:nvSpPr>
        <p:spPr>
          <a:xfrm>
            <a:off x="286465" y="285794"/>
            <a:ext cx="11619069" cy="62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endParaRPr lang="ko-KR" altLang="ko-KR" sz="2000" b="1" kern="100" dirty="0">
              <a:solidFill>
                <a:schemeClr val="tx1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187CFBD-0F59-4F10-94B3-550D4E18A8E5}"/>
              </a:ext>
            </a:extLst>
          </p:cNvPr>
          <p:cNvGrpSpPr/>
          <p:nvPr/>
        </p:nvGrpSpPr>
        <p:grpSpPr>
          <a:xfrm>
            <a:off x="535657" y="428979"/>
            <a:ext cx="2247181" cy="646331"/>
            <a:chOff x="535657" y="428979"/>
            <a:chExt cx="6040436" cy="64633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5678A67-4238-424F-8085-C0B94C03891A}"/>
                </a:ext>
              </a:extLst>
            </p:cNvPr>
            <p:cNvSpPr/>
            <p:nvPr/>
          </p:nvSpPr>
          <p:spPr>
            <a:xfrm>
              <a:off x="625492" y="673349"/>
              <a:ext cx="5860766" cy="383810"/>
            </a:xfrm>
            <a:prstGeom prst="rect">
              <a:avLst/>
            </a:prstGeom>
            <a:solidFill>
              <a:srgbClr val="FFAFA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6D1846-D7C8-4DDF-9D91-DE8FFE991FF1}"/>
                </a:ext>
              </a:extLst>
            </p:cNvPr>
            <p:cNvSpPr txBox="1"/>
            <p:nvPr/>
          </p:nvSpPr>
          <p:spPr>
            <a:xfrm>
              <a:off x="535657" y="428979"/>
              <a:ext cx="60404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latin typeface="tvN 즐거운이야기 Bold" pitchFamily="18" charset="-127"/>
                  <a:ea typeface="tvN 즐거운이야기 Bold" pitchFamily="18" charset="-127"/>
                </a:rPr>
                <a:t>01. </a:t>
              </a:r>
              <a:r>
                <a:rPr lang="ko-KR" altLang="en-US" sz="3600" dirty="0">
                  <a:latin typeface="tvN 즐거운이야기 Bold" pitchFamily="18" charset="-127"/>
                  <a:ea typeface="tvN 즐거운이야기 Bold" pitchFamily="18" charset="-127"/>
                </a:rPr>
                <a:t>비즈니스모델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DBC01B38-AB44-405F-9C3F-17F1A07EA029}"/>
              </a:ext>
            </a:extLst>
          </p:cNvPr>
          <p:cNvSpPr txBox="1"/>
          <p:nvPr/>
        </p:nvSpPr>
        <p:spPr>
          <a:xfrm>
            <a:off x="523042" y="1254325"/>
            <a:ext cx="2983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KoPub돋움체 Medium" pitchFamily="18" charset="-127"/>
                <a:ea typeface="KoPub돋움체 Medium" pitchFamily="18" charset="-127"/>
              </a:rPr>
              <a:t>(2) </a:t>
            </a:r>
            <a:r>
              <a:rPr lang="ko-KR" altLang="en-US" sz="2400" dirty="0" err="1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이나팅</a:t>
            </a:r>
            <a:r>
              <a:rPr lang="ko-KR" altLang="en-US" sz="24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만의</a:t>
            </a:r>
            <a:r>
              <a: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  <a:r>
              <a:rPr lang="ko-KR" altLang="en-US" sz="2400" dirty="0" err="1">
                <a:latin typeface="KoPub돋움체 Medium" pitchFamily="18" charset="-127"/>
                <a:ea typeface="KoPub돋움체 Medium" pitchFamily="18" charset="-127"/>
              </a:rPr>
              <a:t>차별점</a:t>
            </a:r>
            <a:endParaRPr lang="ko-KR" altLang="en-US" sz="24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43DFC28-7740-46C8-A6B6-5C592A7C9814}"/>
              </a:ext>
            </a:extLst>
          </p:cNvPr>
          <p:cNvSpPr/>
          <p:nvPr/>
        </p:nvSpPr>
        <p:spPr>
          <a:xfrm>
            <a:off x="655870" y="2025690"/>
            <a:ext cx="5151304" cy="13113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1951515-4520-480D-8A6B-A63ECBBEBABB}"/>
              </a:ext>
            </a:extLst>
          </p:cNvPr>
          <p:cNvSpPr/>
          <p:nvPr/>
        </p:nvSpPr>
        <p:spPr>
          <a:xfrm>
            <a:off x="583861" y="2042799"/>
            <a:ext cx="5151305" cy="377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305"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highlight>
                  <a:srgbClr val="FFFFFF"/>
                </a:highlight>
                <a:latin typeface="KoPub돋움체 Bold" panose="00000800000000000000" pitchFamily="2" charset="-127"/>
                <a:ea typeface="KoPub돋움체 Bold" panose="00000800000000000000" pitchFamily="2" charset="-127"/>
                <a:cs typeface="Times New Roman" panose="02020603050405020304" pitchFamily="18" charset="0"/>
              </a:rPr>
              <a:t>All in one </a:t>
            </a:r>
            <a:r>
              <a:rPr lang="ko-KR" altLang="ko-KR" b="1" kern="100" dirty="0">
                <a:highlight>
                  <a:srgbClr val="FFFFFF"/>
                </a:highlight>
                <a:latin typeface="KoPub돋움체 Bold" panose="00000800000000000000" pitchFamily="2" charset="-127"/>
                <a:ea typeface="KoPub돋움체 Bold" panose="00000800000000000000" pitchFamily="2" charset="-127"/>
                <a:cs typeface="Times New Roman" panose="02020603050405020304" pitchFamily="18" charset="0"/>
              </a:rPr>
              <a:t>미팅 시스템</a:t>
            </a:r>
            <a:r>
              <a:rPr lang="en-US" altLang="ko-KR" b="1" kern="100" dirty="0">
                <a:highlight>
                  <a:srgbClr val="FFFFFF"/>
                </a:highlight>
                <a:latin typeface="KoPub돋움체 Bold" panose="00000800000000000000" pitchFamily="2" charset="-127"/>
                <a:ea typeface="KoPub돋움체 Bold" panose="00000800000000000000" pitchFamily="2" charset="-127"/>
                <a:cs typeface="Times New Roman" panose="02020603050405020304" pitchFamily="18" charset="0"/>
              </a:rPr>
              <a:t> !</a:t>
            </a:r>
            <a:endParaRPr lang="ko-KR" altLang="ko-KR" b="1" kern="100" dirty="0">
              <a:highlight>
                <a:srgbClr val="FFFFFF"/>
              </a:highlight>
              <a:latin typeface="KoPub돋움체 Bold" panose="00000800000000000000" pitchFamily="2" charset="-127"/>
              <a:ea typeface="KoPub돋움체 Bold" panose="000008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DE59BE-B1B6-4A3C-9A25-27BC85B803E5}"/>
              </a:ext>
            </a:extLst>
          </p:cNvPr>
          <p:cNvSpPr/>
          <p:nvPr/>
        </p:nvSpPr>
        <p:spPr>
          <a:xfrm>
            <a:off x="211285" y="2474610"/>
            <a:ext cx="6184156" cy="77655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anose="02020603050405020304" pitchFamily="18" charset="0"/>
              </a:rPr>
              <a:t>미팅 팀 구성</a:t>
            </a:r>
            <a:r>
              <a:rPr lang="en-US" altLang="ko-KR" kern="1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anose="02020603050405020304" pitchFamily="18" charset="0"/>
              </a:rPr>
              <a:t>상대팀 선택</a:t>
            </a:r>
            <a:r>
              <a:rPr lang="en-US" altLang="ko-KR" kern="1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anose="02020603050405020304" pitchFamily="18" charset="0"/>
              </a:rPr>
              <a:t>미팅 장소 예약</a:t>
            </a:r>
            <a:r>
              <a:rPr lang="en-US" altLang="ko-KR" kern="1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kern="1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anose="02020603050405020304" pitchFamily="18" charset="0"/>
              </a:rPr>
              <a:t>등</a:t>
            </a:r>
            <a:endParaRPr lang="en-US" altLang="ko-KR" kern="100" dirty="0">
              <a:latin typeface="KoPub돋움체 Medium" panose="00000600000000000000" pitchFamily="2" charset="-127"/>
              <a:ea typeface="KoPub돋움체 Medium" panose="00000600000000000000" pitchFamily="2" charset="-127"/>
              <a:cs typeface="Times New Roman" panose="02020603050405020304" pitchFamily="18" charset="0"/>
            </a:endParaRPr>
          </a:p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anose="02020603050405020304" pitchFamily="18" charset="0"/>
              </a:rPr>
              <a:t>미팅과 관련된 총체적인 서비스를 제공</a:t>
            </a:r>
            <a:r>
              <a:rPr lang="en-US" altLang="ko-KR" kern="1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b="1" kern="100" dirty="0">
              <a:latin typeface="KoPub돋움체 Medium" panose="00000600000000000000" pitchFamily="2" charset="-127"/>
              <a:ea typeface="KoPub돋움체 Medium" panose="00000600000000000000" pitchFamily="2" charset="-127"/>
              <a:cs typeface="Times New Roman" panose="02020603050405020304" pitchFamily="18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FD54E92-6702-424D-834C-E0614CCC02A1}"/>
              </a:ext>
            </a:extLst>
          </p:cNvPr>
          <p:cNvGrpSpPr/>
          <p:nvPr/>
        </p:nvGrpSpPr>
        <p:grpSpPr>
          <a:xfrm>
            <a:off x="5879183" y="2006585"/>
            <a:ext cx="6184155" cy="1311312"/>
            <a:chOff x="6011843" y="2006585"/>
            <a:chExt cx="6184155" cy="1311312"/>
          </a:xfrm>
        </p:grpSpPr>
        <p:sp>
          <p:nvSpPr>
            <p:cNvPr id="15" name="모서리가 둥근 직사각형 11">
              <a:extLst>
                <a:ext uri="{FF2B5EF4-FFF2-40B4-BE49-F238E27FC236}">
                  <a16:creationId xmlns:a16="http://schemas.microsoft.com/office/drawing/2014/main" id="{EDCAD64B-43BD-4001-BCD4-8861C5742937}"/>
                </a:ext>
              </a:extLst>
            </p:cNvPr>
            <p:cNvSpPr/>
            <p:nvPr/>
          </p:nvSpPr>
          <p:spPr>
            <a:xfrm>
              <a:off x="6564105" y="2006585"/>
              <a:ext cx="5151304" cy="131131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A016704-9804-47B3-AA62-BB07ADE0E9E1}"/>
                </a:ext>
              </a:extLst>
            </p:cNvPr>
            <p:cNvSpPr/>
            <p:nvPr/>
          </p:nvSpPr>
          <p:spPr>
            <a:xfrm>
              <a:off x="6371882" y="2023694"/>
              <a:ext cx="5090652" cy="377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08305" algn="ctr">
                <a:lnSpc>
                  <a:spcPct val="107000"/>
                </a:lnSpc>
                <a:spcAft>
                  <a:spcPts val="800"/>
                </a:spcAft>
              </a:pPr>
              <a:r>
                <a:rPr lang="ko-KR" altLang="en-US" b="1" kern="100" dirty="0">
                  <a:highlight>
                    <a:srgbClr val="FFFFFF"/>
                  </a:highlight>
                  <a:latin typeface="KoPub돋움체 Bold" panose="00000800000000000000" pitchFamily="2" charset="-127"/>
                  <a:ea typeface="KoPub돋움체 Bold" panose="00000800000000000000" pitchFamily="2" charset="-127"/>
                  <a:cs typeface="Times New Roman" panose="02020603050405020304" pitchFamily="18" charset="0"/>
                </a:rPr>
                <a:t>원하는 사람들과</a:t>
              </a:r>
              <a:r>
                <a:rPr lang="en-US" altLang="ko-KR" b="1" kern="100" dirty="0">
                  <a:highlight>
                    <a:srgbClr val="FFFFFF"/>
                  </a:highlight>
                  <a:latin typeface="KoPub돋움체 Bold" panose="00000800000000000000" pitchFamily="2" charset="-127"/>
                  <a:ea typeface="KoPub돋움체 Bold" panose="00000800000000000000" pitchFamily="2" charset="-127"/>
                  <a:cs typeface="Times New Roman" panose="02020603050405020304" pitchFamily="18" charset="0"/>
                </a:rPr>
                <a:t>, </a:t>
              </a:r>
              <a:r>
                <a:rPr lang="ko-KR" altLang="en-US" b="1" kern="100" dirty="0">
                  <a:highlight>
                    <a:srgbClr val="FFFFFF"/>
                  </a:highlight>
                  <a:latin typeface="KoPub돋움체 Bold" panose="00000800000000000000" pitchFamily="2" charset="-127"/>
                  <a:ea typeface="KoPub돋움체 Bold" panose="00000800000000000000" pitchFamily="2" charset="-127"/>
                  <a:cs typeface="Times New Roman" panose="02020603050405020304" pitchFamily="18" charset="0"/>
                </a:rPr>
                <a:t>원하는 장소에서 </a:t>
              </a:r>
              <a:r>
                <a:rPr lang="en-US" altLang="ko-KR" b="1" kern="100" dirty="0">
                  <a:highlight>
                    <a:srgbClr val="FFFFFF"/>
                  </a:highlight>
                  <a:latin typeface="KoPub돋움체 Bold" panose="00000800000000000000" pitchFamily="2" charset="-127"/>
                  <a:ea typeface="KoPub돋움체 Bold" panose="00000800000000000000" pitchFamily="2" charset="-127"/>
                  <a:cs typeface="Times New Roman" panose="02020603050405020304" pitchFamily="18" charset="0"/>
                </a:rPr>
                <a:t>!</a:t>
              </a:r>
              <a:r>
                <a:rPr lang="ko-KR" altLang="en-US" b="1" kern="100" dirty="0">
                  <a:highlight>
                    <a:srgbClr val="FFFFFF"/>
                  </a:highlight>
                  <a:latin typeface="KoPub돋움체 Bold" panose="00000800000000000000" pitchFamily="2" charset="-127"/>
                  <a:ea typeface="KoPub돋움체 Bold" panose="00000800000000000000" pitchFamily="2" charset="-127"/>
                  <a:cs typeface="Times New Roman" panose="02020603050405020304" pitchFamily="18" charset="0"/>
                </a:rPr>
                <a:t> </a:t>
              </a:r>
              <a:endParaRPr lang="ko-KR" altLang="ko-KR" b="1" kern="100" dirty="0">
                <a:highlight>
                  <a:srgbClr val="FFFFFF"/>
                </a:highlight>
                <a:latin typeface="KoPub돋움체 Bold" panose="00000800000000000000" pitchFamily="2" charset="-127"/>
                <a:ea typeface="KoPub돋움체 Bold" panose="00000800000000000000" pitchFamily="2" charset="-127"/>
                <a:cs typeface="Times New Roman" panose="02020603050405020304" pitchFamily="18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80D83E5-8815-46C2-830A-D6ABE1C8E06B}"/>
                </a:ext>
              </a:extLst>
            </p:cNvPr>
            <p:cNvSpPr/>
            <p:nvPr/>
          </p:nvSpPr>
          <p:spPr>
            <a:xfrm>
              <a:off x="6011843" y="2451405"/>
              <a:ext cx="6184155" cy="77655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lvl="0" algn="ctr">
                <a:lnSpc>
                  <a:spcPct val="107000"/>
                </a:lnSpc>
                <a:spcAft>
                  <a:spcPts val="800"/>
                </a:spcAft>
              </a:pPr>
              <a:r>
                <a:rPr lang="ko-KR" altLang="en-US" kern="100" dirty="0">
                  <a:latin typeface="KoPub돋움체 Medium" panose="00000600000000000000" pitchFamily="2" charset="-127"/>
                  <a:ea typeface="KoPub돋움체 Medium" panose="00000600000000000000" pitchFamily="2" charset="-127"/>
                  <a:cs typeface="Times New Roman" panose="02020603050405020304" pitchFamily="18" charset="0"/>
                </a:rPr>
                <a:t>스스로 팀을 구성하고</a:t>
              </a:r>
              <a:r>
                <a:rPr lang="en-US" altLang="ko-KR" kern="100" dirty="0">
                  <a:latin typeface="KoPub돋움체 Medium" panose="00000600000000000000" pitchFamily="2" charset="-127"/>
                  <a:ea typeface="KoPub돋움체 Medium" panose="00000600000000000000" pitchFamily="2" charset="-127"/>
                  <a:cs typeface="Times New Roman" panose="02020603050405020304" pitchFamily="18" charset="0"/>
                </a:rPr>
                <a:t>, </a:t>
              </a:r>
              <a:r>
                <a:rPr lang="ko-KR" altLang="en-US" kern="100" dirty="0">
                  <a:latin typeface="KoPub돋움체 Medium" panose="00000600000000000000" pitchFamily="2" charset="-127"/>
                  <a:ea typeface="KoPub돋움체 Medium" panose="00000600000000000000" pitchFamily="2" charset="-127"/>
                  <a:cs typeface="Times New Roman" panose="02020603050405020304" pitchFamily="18" charset="0"/>
                </a:rPr>
                <a:t>원하는 상대를 골라 미팅을 </a:t>
              </a:r>
              <a:endParaRPr lang="en-US" altLang="ko-KR" kern="1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anose="02020603050405020304" pitchFamily="18" charset="0"/>
              </a:endParaRPr>
            </a:p>
            <a:p>
              <a:pPr lvl="0" algn="ctr">
                <a:lnSpc>
                  <a:spcPct val="107000"/>
                </a:lnSpc>
                <a:spcAft>
                  <a:spcPts val="800"/>
                </a:spcAft>
              </a:pPr>
              <a:r>
                <a:rPr lang="ko-KR" altLang="en-US" kern="100" dirty="0">
                  <a:latin typeface="KoPub돋움체 Medium" panose="00000600000000000000" pitchFamily="2" charset="-127"/>
                  <a:ea typeface="KoPub돋움체 Medium" panose="00000600000000000000" pitchFamily="2" charset="-127"/>
                  <a:cs typeface="Times New Roman" panose="02020603050405020304" pitchFamily="18" charset="0"/>
                </a:rPr>
                <a:t>신청하며</a:t>
              </a:r>
              <a:r>
                <a:rPr lang="en-US" altLang="ko-KR" kern="100" dirty="0">
                  <a:latin typeface="KoPub돋움체 Medium" panose="00000600000000000000" pitchFamily="2" charset="-127"/>
                  <a:ea typeface="KoPub돋움체 Medium" panose="00000600000000000000" pitchFamily="2" charset="-127"/>
                  <a:cs typeface="Times New Roman" panose="02020603050405020304" pitchFamily="18" charset="0"/>
                </a:rPr>
                <a:t>, </a:t>
              </a:r>
              <a:r>
                <a:rPr lang="ko-KR" altLang="en-US" kern="100" dirty="0">
                  <a:latin typeface="KoPub돋움체 Medium" panose="00000600000000000000" pitchFamily="2" charset="-127"/>
                  <a:ea typeface="KoPub돋움체 Medium" panose="00000600000000000000" pitchFamily="2" charset="-127"/>
                  <a:cs typeface="Times New Roman" panose="02020603050405020304" pitchFamily="18" charset="0"/>
                </a:rPr>
                <a:t>원하는 장소와 시간을 고른다</a:t>
              </a:r>
              <a:r>
                <a:rPr lang="en-US" altLang="ko-KR" kern="100" dirty="0">
                  <a:latin typeface="KoPub돋움체 Medium" panose="00000600000000000000" pitchFamily="2" charset="-127"/>
                  <a:ea typeface="KoPub돋움체 Medium" panose="00000600000000000000" pitchFamily="2" charset="-127"/>
                  <a:cs typeface="Times New Roman" panose="02020603050405020304" pitchFamily="18" charset="0"/>
                </a:rPr>
                <a:t>.</a:t>
              </a:r>
              <a:r>
                <a:rPr lang="ko-KR" altLang="en-US" kern="100" dirty="0">
                  <a:latin typeface="KoPub돋움체 Medium" panose="00000600000000000000" pitchFamily="2" charset="-127"/>
                  <a:ea typeface="KoPub돋움체 Medium" panose="00000600000000000000" pitchFamily="2" charset="-127"/>
                  <a:cs typeface="Times New Roman" panose="02020603050405020304" pitchFamily="18" charset="0"/>
                </a:rPr>
                <a:t> </a:t>
              </a:r>
              <a:endParaRPr lang="ko-KR" altLang="ko-KR" kern="1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9B4C537-B7E3-4493-A581-BFD92E6EB616}"/>
              </a:ext>
            </a:extLst>
          </p:cNvPr>
          <p:cNvGrpSpPr/>
          <p:nvPr/>
        </p:nvGrpSpPr>
        <p:grpSpPr>
          <a:xfrm>
            <a:off x="6425127" y="3550279"/>
            <a:ext cx="11036197" cy="1287737"/>
            <a:chOff x="6371882" y="3545389"/>
            <a:chExt cx="11036197" cy="128773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F84ED6A-E7E4-4397-811F-482AABF2E281}"/>
                </a:ext>
              </a:extLst>
            </p:cNvPr>
            <p:cNvGrpSpPr/>
            <p:nvPr/>
          </p:nvGrpSpPr>
          <p:grpSpPr>
            <a:xfrm>
              <a:off x="6371882" y="3545389"/>
              <a:ext cx="11036197" cy="809253"/>
              <a:chOff x="6169106" y="3324222"/>
              <a:chExt cx="10873209" cy="809253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D00F1CC9-A120-40C2-8CB8-09FB86D63374}"/>
                  </a:ext>
                </a:extLst>
              </p:cNvPr>
              <p:cNvSpPr/>
              <p:nvPr/>
            </p:nvSpPr>
            <p:spPr>
              <a:xfrm>
                <a:off x="6169106" y="3324222"/>
                <a:ext cx="1087320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ko-KR" altLang="ko-KR" sz="2000" dirty="0">
                    <a:highlight>
                      <a:srgbClr val="FBE0AB"/>
                    </a:highlight>
                    <a:latin typeface="KoPub돋움체 Medium" panose="00000600000000000000" pitchFamily="2" charset="-127"/>
                    <a:ea typeface="KoPub돋움체 Medium" panose="00000600000000000000" pitchFamily="2" charset="-127"/>
                    <a:cs typeface="Times New Roman" panose="02020603050405020304" pitchFamily="18" charset="0"/>
                  </a:rPr>
                  <a:t>사용자</a:t>
                </a:r>
                <a:r>
                  <a:rPr lang="ko-KR" altLang="en-US" sz="2000" dirty="0">
                    <a:highlight>
                      <a:srgbClr val="FBE0AB"/>
                    </a:highlight>
                    <a:latin typeface="KoPub돋움체 Medium" panose="00000600000000000000" pitchFamily="2" charset="-127"/>
                    <a:ea typeface="KoPub돋움체 Medium" panose="00000600000000000000" pitchFamily="2" charset="-127"/>
                    <a:cs typeface="Times New Roman" panose="02020603050405020304" pitchFamily="18" charset="0"/>
                  </a:rPr>
                  <a:t>는</a:t>
                </a:r>
                <a:r>
                  <a:rPr lang="ko-KR" altLang="ko-KR" sz="2000" dirty="0">
                    <a:highlight>
                      <a:srgbClr val="FBE0AB"/>
                    </a:highlight>
                    <a:latin typeface="KoPub돋움체 Medium" panose="00000600000000000000" pitchFamily="2" charset="-127"/>
                    <a:ea typeface="KoPub돋움체 Medium" panose="00000600000000000000" pitchFamily="2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en-US" sz="2000" dirty="0">
                    <a:highlight>
                      <a:srgbClr val="FBE0AB"/>
                    </a:highlight>
                    <a:latin typeface="KoPub돋움체 Medium" panose="00000600000000000000" pitchFamily="2" charset="-127"/>
                    <a:ea typeface="KoPub돋움체 Medium" panose="00000600000000000000" pitchFamily="2" charset="-127"/>
                    <a:cs typeface="Times New Roman" panose="02020603050405020304" pitchFamily="18" charset="0"/>
                  </a:rPr>
                  <a:t>본인이 원하는 사람들과 자유롭게</a:t>
                </a:r>
                <a:r>
                  <a:rPr lang="en-US" altLang="ko-KR" sz="2000" dirty="0">
                    <a:highlight>
                      <a:srgbClr val="FBE0AB"/>
                    </a:highlight>
                    <a:latin typeface="KoPub돋움체 Medium" panose="00000600000000000000" pitchFamily="2" charset="-127"/>
                    <a:ea typeface="KoPub돋움체 Medium" panose="00000600000000000000" pitchFamily="2" charset="-127"/>
                    <a:cs typeface="Times New Roman" panose="02020603050405020304" pitchFamily="18" charset="0"/>
                  </a:rPr>
                  <a:t>   </a:t>
                </a:r>
                <a:endParaRPr lang="ko-KR" altLang="en-US" sz="2000" dirty="0">
                  <a:highlight>
                    <a:srgbClr val="FBE0AB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767B3644-35BD-490C-8B37-234F2727F3AF}"/>
                  </a:ext>
                </a:extLst>
              </p:cNvPr>
              <p:cNvSpPr/>
              <p:nvPr/>
            </p:nvSpPr>
            <p:spPr>
              <a:xfrm>
                <a:off x="6477698" y="3733365"/>
                <a:ext cx="655272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ko-KR" sz="2000" dirty="0">
                    <a:highlight>
                      <a:srgbClr val="FBE0AB"/>
                    </a:highlight>
                    <a:latin typeface="KoPub돋움체 Medium" panose="00000600000000000000" pitchFamily="2" charset="-127"/>
                    <a:ea typeface="KoPub돋움체 Medium" panose="00000600000000000000" pitchFamily="2" charset="-127"/>
                    <a:cs typeface="Times New Roman" panose="02020603050405020304" pitchFamily="18" charset="0"/>
                  </a:rPr>
                  <a:t>미팅 팀</a:t>
                </a:r>
                <a:r>
                  <a:rPr lang="ko-KR" altLang="en-US" sz="2000" dirty="0">
                    <a:highlight>
                      <a:srgbClr val="FBE0AB"/>
                    </a:highlight>
                    <a:latin typeface="KoPub돋움체 Medium" panose="00000600000000000000" pitchFamily="2" charset="-127"/>
                    <a:ea typeface="KoPub돋움체 Medium" panose="00000600000000000000" pitchFamily="2" charset="-127"/>
                    <a:cs typeface="Times New Roman" panose="02020603050405020304" pitchFamily="18" charset="0"/>
                  </a:rPr>
                  <a:t>을 </a:t>
                </a:r>
                <a:r>
                  <a:rPr lang="ko-KR" altLang="ko-KR" sz="2000" dirty="0">
                    <a:highlight>
                      <a:srgbClr val="FBE0AB"/>
                    </a:highlight>
                    <a:latin typeface="KoPub돋움체 Medium" panose="00000600000000000000" pitchFamily="2" charset="-127"/>
                    <a:ea typeface="KoPub돋움체 Medium" panose="00000600000000000000" pitchFamily="2" charset="-127"/>
                    <a:cs typeface="Times New Roman" panose="02020603050405020304" pitchFamily="18" charset="0"/>
                  </a:rPr>
                  <a:t>구성</a:t>
                </a:r>
                <a:r>
                  <a:rPr lang="ko-KR" altLang="en-US" sz="2000" dirty="0">
                    <a:highlight>
                      <a:srgbClr val="FBE0AB"/>
                    </a:highlight>
                    <a:latin typeface="KoPub돋움체 Medium" panose="00000600000000000000" pitchFamily="2" charset="-127"/>
                    <a:ea typeface="KoPub돋움체 Medium" panose="00000600000000000000" pitchFamily="2" charset="-127"/>
                    <a:cs typeface="Times New Roman" panose="02020603050405020304" pitchFamily="18" charset="0"/>
                  </a:rPr>
                  <a:t>하고</a:t>
                </a:r>
                <a:r>
                  <a:rPr lang="en-US" altLang="ko-KR" sz="2000" dirty="0">
                    <a:highlight>
                      <a:srgbClr val="FBE0AB"/>
                    </a:highlight>
                    <a:latin typeface="KoPub돋움체 Medium" panose="00000600000000000000" pitchFamily="2" charset="-127"/>
                    <a:ea typeface="KoPub돋움체 Medium" panose="00000600000000000000" pitchFamily="2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en-US" sz="2000" dirty="0">
                    <a:highlight>
                      <a:srgbClr val="FBE0AB"/>
                    </a:highlight>
                    <a:latin typeface="KoPub돋움체 Medium" panose="00000600000000000000" pitchFamily="2" charset="-127"/>
                    <a:ea typeface="KoPub돋움체 Medium" panose="00000600000000000000" pitchFamily="2" charset="-127"/>
                    <a:cs typeface="Times New Roman" panose="02020603050405020304" pitchFamily="18" charset="0"/>
                  </a:rPr>
                  <a:t>원하는 사람들과 미팅을 하며 </a:t>
                </a:r>
                <a:endParaRPr lang="en-US" altLang="ko-KR" sz="2000" dirty="0">
                  <a:highlight>
                    <a:srgbClr val="FBE0AB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D741DEF-E21C-45B5-AAE2-34BB972249BC}"/>
                </a:ext>
              </a:extLst>
            </p:cNvPr>
            <p:cNvSpPr/>
            <p:nvPr/>
          </p:nvSpPr>
          <p:spPr>
            <a:xfrm>
              <a:off x="6671270" y="4433016"/>
              <a:ext cx="407034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highlight>
                    <a:srgbClr val="FBE0AB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  <a:cs typeface="Times New Roman" panose="02020603050405020304" pitchFamily="18" charset="0"/>
                </a:rPr>
                <a:t>원하는 장소</a:t>
              </a:r>
              <a:r>
                <a:rPr lang="en-US" altLang="ko-KR" sz="2000" dirty="0">
                  <a:highlight>
                    <a:srgbClr val="FBE0AB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  <a:cs typeface="Times New Roman" panose="02020603050405020304" pitchFamily="18" charset="0"/>
                </a:rPr>
                <a:t> </a:t>
              </a:r>
              <a:r>
                <a:rPr lang="ko-KR" altLang="en-US" sz="2000" dirty="0">
                  <a:highlight>
                    <a:srgbClr val="FBE0AB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  <a:cs typeface="Times New Roman" panose="02020603050405020304" pitchFamily="18" charset="0"/>
                </a:rPr>
                <a:t>및</a:t>
              </a:r>
              <a:r>
                <a:rPr lang="en-US" altLang="ko-KR" sz="2000" dirty="0">
                  <a:highlight>
                    <a:srgbClr val="FBE0AB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  <a:cs typeface="Times New Roman" panose="02020603050405020304" pitchFamily="18" charset="0"/>
                </a:rPr>
                <a:t> </a:t>
              </a:r>
              <a:r>
                <a:rPr lang="ko-KR" altLang="en-US" sz="2000" dirty="0">
                  <a:highlight>
                    <a:srgbClr val="FBE0AB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  <a:cs typeface="Times New Roman" panose="02020603050405020304" pitchFamily="18" charset="0"/>
                </a:rPr>
                <a:t>시간을 선택할 수 있다</a:t>
              </a:r>
              <a:r>
                <a:rPr lang="en-US" altLang="ko-KR" sz="2000" dirty="0">
                  <a:highlight>
                    <a:srgbClr val="FBE0AB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  <a:cs typeface="Times New Roman" panose="02020603050405020304" pitchFamily="18" charset="0"/>
                </a:rPr>
                <a:t>.</a:t>
              </a:r>
              <a:endParaRPr lang="ko-KR" altLang="en-US" sz="2000" dirty="0">
                <a:highlight>
                  <a:srgbClr val="FBE0AB"/>
                </a:highlight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BDF8C3E-D9C4-4EA0-B234-82B334DD524E}"/>
              </a:ext>
            </a:extLst>
          </p:cNvPr>
          <p:cNvGrpSpPr/>
          <p:nvPr/>
        </p:nvGrpSpPr>
        <p:grpSpPr>
          <a:xfrm>
            <a:off x="602772" y="3591427"/>
            <a:ext cx="8948818" cy="809253"/>
            <a:chOff x="6169106" y="3324222"/>
            <a:chExt cx="10873209" cy="809253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06A54B8-CCDE-4C89-9C08-900B492C7E32}"/>
                </a:ext>
              </a:extLst>
            </p:cNvPr>
            <p:cNvSpPr/>
            <p:nvPr/>
          </p:nvSpPr>
          <p:spPr>
            <a:xfrm>
              <a:off x="6169106" y="3324222"/>
              <a:ext cx="1087320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à"/>
              </a:pPr>
              <a:r>
                <a:rPr lang="ko-KR" altLang="ko-KR" sz="2000" dirty="0">
                  <a:highlight>
                    <a:srgbClr val="FBE0AB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  <a:cs typeface="Times New Roman" panose="02020603050405020304" pitchFamily="18" charset="0"/>
                </a:rPr>
                <a:t>사용자</a:t>
              </a:r>
              <a:r>
                <a:rPr lang="ko-KR" altLang="en-US" sz="2000" dirty="0">
                  <a:highlight>
                    <a:srgbClr val="FBE0AB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  <a:cs typeface="Times New Roman" panose="02020603050405020304" pitchFamily="18" charset="0"/>
                </a:rPr>
                <a:t>는</a:t>
              </a:r>
              <a:r>
                <a:rPr lang="ko-KR" altLang="ko-KR" sz="2000" dirty="0">
                  <a:highlight>
                    <a:srgbClr val="FBE0AB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  <a:cs typeface="Times New Roman" panose="02020603050405020304" pitchFamily="18" charset="0"/>
                </a:rPr>
                <a:t> </a:t>
              </a:r>
              <a:r>
                <a:rPr lang="ko-KR" altLang="en-US" sz="2000" dirty="0">
                  <a:highlight>
                    <a:srgbClr val="FBE0AB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  <a:cs typeface="Times New Roman" panose="02020603050405020304" pitchFamily="18" charset="0"/>
                </a:rPr>
                <a:t>미팅과 관련된 모든 일들을 </a:t>
              </a:r>
              <a:endParaRPr lang="ko-KR" altLang="en-US" sz="2000" dirty="0">
                <a:highlight>
                  <a:srgbClr val="FBE0AB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30A3E11-5A17-4236-9E3D-A22D5A7F4C0F}"/>
                </a:ext>
              </a:extLst>
            </p:cNvPr>
            <p:cNvSpPr/>
            <p:nvPr/>
          </p:nvSpPr>
          <p:spPr>
            <a:xfrm>
              <a:off x="6477698" y="3733365"/>
              <a:ext cx="655272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dirty="0">
                  <a:highlight>
                    <a:srgbClr val="FBE0AB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  <a:cs typeface="Times New Roman" panose="02020603050405020304" pitchFamily="18" charset="0"/>
                </a:rPr>
                <a:t>제공된 하나의 플랫폼으로 한 번에 처리할 수 있다</a:t>
              </a:r>
              <a:r>
                <a:rPr lang="en-US" altLang="ko-KR" sz="2000" dirty="0">
                  <a:highlight>
                    <a:srgbClr val="FBE0AB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  <a:cs typeface="Times New Roman" panose="02020603050405020304" pitchFamily="18" charset="0"/>
                </a:rPr>
                <a:t>.</a:t>
              </a:r>
            </a:p>
          </p:txBody>
        </p:sp>
      </p:grp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914BB6AC-3E11-4C15-B63D-278A88A7E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818F-C9C4-4C13-9B91-B7D4E85B402F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828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B0320344-10E6-469A-9D39-2B609F4B0D8C}"/>
              </a:ext>
            </a:extLst>
          </p:cNvPr>
          <p:cNvSpPr/>
          <p:nvPr/>
        </p:nvSpPr>
        <p:spPr>
          <a:xfrm>
            <a:off x="286465" y="285794"/>
            <a:ext cx="11619069" cy="62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endParaRPr lang="ko-KR" altLang="ko-KR" sz="2000" b="1" kern="100" dirty="0">
              <a:solidFill>
                <a:schemeClr val="tx1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187CFBD-0F59-4F10-94B3-550D4E18A8E5}"/>
              </a:ext>
            </a:extLst>
          </p:cNvPr>
          <p:cNvGrpSpPr/>
          <p:nvPr/>
        </p:nvGrpSpPr>
        <p:grpSpPr>
          <a:xfrm>
            <a:off x="535657" y="428979"/>
            <a:ext cx="2247181" cy="646331"/>
            <a:chOff x="535657" y="428979"/>
            <a:chExt cx="6040436" cy="64633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5678A67-4238-424F-8085-C0B94C03891A}"/>
                </a:ext>
              </a:extLst>
            </p:cNvPr>
            <p:cNvSpPr/>
            <p:nvPr/>
          </p:nvSpPr>
          <p:spPr>
            <a:xfrm>
              <a:off x="625492" y="673349"/>
              <a:ext cx="5860766" cy="383810"/>
            </a:xfrm>
            <a:prstGeom prst="rect">
              <a:avLst/>
            </a:prstGeom>
            <a:solidFill>
              <a:srgbClr val="FFAFA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6D1846-D7C8-4DDF-9D91-DE8FFE991FF1}"/>
                </a:ext>
              </a:extLst>
            </p:cNvPr>
            <p:cNvSpPr txBox="1"/>
            <p:nvPr/>
          </p:nvSpPr>
          <p:spPr>
            <a:xfrm>
              <a:off x="535657" y="428979"/>
              <a:ext cx="60404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latin typeface="tvN 즐거운이야기 Bold" pitchFamily="18" charset="-127"/>
                  <a:ea typeface="tvN 즐거운이야기 Bold" pitchFamily="18" charset="-127"/>
                </a:rPr>
                <a:t>01. </a:t>
              </a:r>
              <a:r>
                <a:rPr lang="ko-KR" altLang="en-US" sz="3600" dirty="0">
                  <a:latin typeface="tvN 즐거운이야기 Bold" pitchFamily="18" charset="-127"/>
                  <a:ea typeface="tvN 즐거운이야기 Bold" pitchFamily="18" charset="-127"/>
                </a:rPr>
                <a:t>비즈니스모델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8912EC7-AF9E-496D-BC00-95F709F9F76E}"/>
              </a:ext>
            </a:extLst>
          </p:cNvPr>
          <p:cNvGrpSpPr/>
          <p:nvPr/>
        </p:nvGrpSpPr>
        <p:grpSpPr>
          <a:xfrm>
            <a:off x="211285" y="2025690"/>
            <a:ext cx="6184156" cy="1311312"/>
            <a:chOff x="211285" y="2025690"/>
            <a:chExt cx="6184156" cy="1311312"/>
          </a:xfrm>
        </p:grpSpPr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143DFC28-7740-46C8-A6B6-5C592A7C9814}"/>
                </a:ext>
              </a:extLst>
            </p:cNvPr>
            <p:cNvSpPr/>
            <p:nvPr/>
          </p:nvSpPr>
          <p:spPr>
            <a:xfrm>
              <a:off x="655870" y="2025690"/>
              <a:ext cx="5151304" cy="131131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1951515-4520-480D-8A6B-A63ECBBEBABB}"/>
                </a:ext>
              </a:extLst>
            </p:cNvPr>
            <p:cNvSpPr/>
            <p:nvPr/>
          </p:nvSpPr>
          <p:spPr>
            <a:xfrm>
              <a:off x="583861" y="2042799"/>
              <a:ext cx="5151305" cy="377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08305" algn="ctr">
                <a:lnSpc>
                  <a:spcPct val="107000"/>
                </a:lnSpc>
                <a:spcAft>
                  <a:spcPts val="800"/>
                </a:spcAft>
              </a:pPr>
              <a:r>
                <a:rPr lang="ko-KR" altLang="en-US" b="1" kern="100" dirty="0">
                  <a:highlight>
                    <a:srgbClr val="FFFFFF"/>
                  </a:highlight>
                  <a:latin typeface="KoPub돋움체 Bold" panose="00000800000000000000" pitchFamily="2" charset="-127"/>
                  <a:ea typeface="KoPub돋움체 Bold" panose="00000800000000000000" pitchFamily="2" charset="-127"/>
                  <a:cs typeface="Times New Roman" panose="02020603050405020304" pitchFamily="18" charset="0"/>
                </a:rPr>
                <a:t>학교</a:t>
              </a:r>
              <a:r>
                <a:rPr lang="en-US" altLang="ko-KR" b="1" kern="100" dirty="0">
                  <a:highlight>
                    <a:srgbClr val="FFFFFF"/>
                  </a:highlight>
                  <a:latin typeface="KoPub돋움체 Bold" panose="00000800000000000000" pitchFamily="2" charset="-127"/>
                  <a:ea typeface="KoPub돋움체 Bold" panose="00000800000000000000" pitchFamily="2" charset="-127"/>
                  <a:cs typeface="Times New Roman" panose="02020603050405020304" pitchFamily="18" charset="0"/>
                </a:rPr>
                <a:t>, </a:t>
              </a:r>
              <a:r>
                <a:rPr lang="ko-KR" altLang="en-US" b="1" kern="100" dirty="0">
                  <a:highlight>
                    <a:srgbClr val="FFFFFF"/>
                  </a:highlight>
                  <a:latin typeface="KoPub돋움체 Bold" panose="00000800000000000000" pitchFamily="2" charset="-127"/>
                  <a:ea typeface="KoPub돋움체 Bold" panose="00000800000000000000" pitchFamily="2" charset="-127"/>
                  <a:cs typeface="Times New Roman" panose="02020603050405020304" pitchFamily="18" charset="0"/>
                </a:rPr>
                <a:t>학과가 인증된 사람들끼리만 </a:t>
              </a:r>
              <a:r>
                <a:rPr lang="en-US" altLang="ko-KR" b="1" kern="100" dirty="0">
                  <a:highlight>
                    <a:srgbClr val="FFFFFF"/>
                  </a:highlight>
                  <a:latin typeface="KoPub돋움체 Bold" panose="00000800000000000000" pitchFamily="2" charset="-127"/>
                  <a:ea typeface="KoPub돋움체 Bold" panose="00000800000000000000" pitchFamily="2" charset="-127"/>
                  <a:cs typeface="Times New Roman" panose="02020603050405020304" pitchFamily="18" charset="0"/>
                </a:rPr>
                <a:t>!</a:t>
              </a:r>
              <a:endParaRPr lang="ko-KR" altLang="ko-KR" b="1" kern="100" dirty="0">
                <a:highlight>
                  <a:srgbClr val="FFFFFF"/>
                </a:highlight>
                <a:latin typeface="KoPub돋움체 Bold" panose="00000800000000000000" pitchFamily="2" charset="-127"/>
                <a:ea typeface="KoPub돋움체 Bold" panose="00000800000000000000" pitchFamily="2" charset="-127"/>
                <a:cs typeface="Times New Roman" panose="02020603050405020304" pitchFamily="18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0DE59BE-B1B6-4A3C-9A25-27BC85B803E5}"/>
                </a:ext>
              </a:extLst>
            </p:cNvPr>
            <p:cNvSpPr/>
            <p:nvPr/>
          </p:nvSpPr>
          <p:spPr>
            <a:xfrm>
              <a:off x="211285" y="2474610"/>
              <a:ext cx="6184156" cy="77655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lvl="0" algn="ctr">
                <a:lnSpc>
                  <a:spcPct val="107000"/>
                </a:lnSpc>
                <a:spcAft>
                  <a:spcPts val="800"/>
                </a:spcAft>
              </a:pPr>
              <a:r>
                <a:rPr lang="ko-KR" altLang="en-US" kern="100" dirty="0">
                  <a:latin typeface="KoPub돋움체 Medium" panose="00000600000000000000" pitchFamily="2" charset="-127"/>
                  <a:ea typeface="KoPub돋움체 Medium" panose="00000600000000000000" pitchFamily="2" charset="-127"/>
                  <a:cs typeface="Times New Roman" panose="02020603050405020304" pitchFamily="18" charset="0"/>
                </a:rPr>
                <a:t>모바일 인증 </a:t>
              </a:r>
              <a:r>
                <a:rPr lang="en-US" altLang="ko-KR" kern="100" dirty="0">
                  <a:latin typeface="KoPub돋움체 Medium" panose="00000600000000000000" pitchFamily="2" charset="-127"/>
                  <a:ea typeface="KoPub돋움체 Medium" panose="00000600000000000000" pitchFamily="2" charset="-127"/>
                  <a:cs typeface="Times New Roman" panose="02020603050405020304" pitchFamily="18" charset="0"/>
                </a:rPr>
                <a:t>&amp; </a:t>
              </a:r>
              <a:r>
                <a:rPr lang="ko-KR" altLang="en-US" kern="100" dirty="0">
                  <a:latin typeface="KoPub돋움체 Medium" panose="00000600000000000000" pitchFamily="2" charset="-127"/>
                  <a:ea typeface="KoPub돋움체 Medium" panose="00000600000000000000" pitchFamily="2" charset="-127"/>
                  <a:cs typeface="Times New Roman" panose="02020603050405020304" pitchFamily="18" charset="0"/>
                </a:rPr>
                <a:t>학교 인증까지 마친 사람만</a:t>
              </a:r>
              <a:endParaRPr lang="en-US" altLang="ko-KR" kern="1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anose="02020603050405020304" pitchFamily="18" charset="0"/>
              </a:endParaRPr>
            </a:p>
            <a:p>
              <a:pPr lvl="0" algn="ctr">
                <a:lnSpc>
                  <a:spcPct val="107000"/>
                </a:lnSpc>
                <a:spcAft>
                  <a:spcPts val="800"/>
                </a:spcAft>
              </a:pPr>
              <a:r>
                <a:rPr lang="ko-KR" altLang="en-US" kern="100" dirty="0">
                  <a:latin typeface="KoPub돋움체 Medium" panose="00000600000000000000" pitchFamily="2" charset="-127"/>
                  <a:ea typeface="KoPub돋움체 Medium" panose="00000600000000000000" pitchFamily="2" charset="-127"/>
                  <a:cs typeface="Times New Roman" panose="02020603050405020304" pitchFamily="18" charset="0"/>
                </a:rPr>
                <a:t>플랫폼 가입 허용</a:t>
              </a:r>
              <a:endParaRPr lang="ko-KR" altLang="ko-KR" kern="1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BDF8C3E-D9C4-4EA0-B234-82B334DD524E}"/>
              </a:ext>
            </a:extLst>
          </p:cNvPr>
          <p:cNvGrpSpPr/>
          <p:nvPr/>
        </p:nvGrpSpPr>
        <p:grpSpPr>
          <a:xfrm>
            <a:off x="602772" y="3591427"/>
            <a:ext cx="8948818" cy="1117029"/>
            <a:chOff x="6169106" y="3324222"/>
            <a:chExt cx="10873209" cy="1117029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06A54B8-CCDE-4C89-9C08-900B492C7E32}"/>
                </a:ext>
              </a:extLst>
            </p:cNvPr>
            <p:cNvSpPr/>
            <p:nvPr/>
          </p:nvSpPr>
          <p:spPr>
            <a:xfrm>
              <a:off x="6169106" y="3324222"/>
              <a:ext cx="1087320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à"/>
              </a:pPr>
              <a:r>
                <a:rPr lang="ko-KR" altLang="ko-KR" sz="2000" dirty="0">
                  <a:highlight>
                    <a:srgbClr val="FBE0AB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  <a:cs typeface="Times New Roman" panose="02020603050405020304" pitchFamily="18" charset="0"/>
                </a:rPr>
                <a:t>사용자</a:t>
              </a:r>
              <a:r>
                <a:rPr lang="ko-KR" altLang="en-US" sz="2000" dirty="0">
                  <a:highlight>
                    <a:srgbClr val="FBE0AB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  <a:cs typeface="Times New Roman" panose="02020603050405020304" pitchFamily="18" charset="0"/>
                </a:rPr>
                <a:t>는 같은 학교 동문임이 확실하게 확인된</a:t>
              </a:r>
              <a:r>
                <a:rPr lang="ko-KR" altLang="ko-KR" sz="2000" dirty="0">
                  <a:highlight>
                    <a:srgbClr val="FBE0AB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  <a:cs typeface="Times New Roman" panose="02020603050405020304" pitchFamily="18" charset="0"/>
                </a:rPr>
                <a:t> </a:t>
              </a:r>
              <a:r>
                <a:rPr lang="ko-KR" altLang="en-US" sz="2000" dirty="0">
                  <a:highlight>
                    <a:srgbClr val="FBE0AB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  <a:cs typeface="Times New Roman" panose="02020603050405020304" pitchFamily="18" charset="0"/>
                </a:rPr>
                <a:t> </a:t>
              </a:r>
              <a:endParaRPr lang="ko-KR" altLang="en-US" sz="2000" dirty="0">
                <a:highlight>
                  <a:srgbClr val="FBE0AB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30A3E11-5A17-4236-9E3D-A22D5A7F4C0F}"/>
                </a:ext>
              </a:extLst>
            </p:cNvPr>
            <p:cNvSpPr/>
            <p:nvPr/>
          </p:nvSpPr>
          <p:spPr>
            <a:xfrm>
              <a:off x="6477698" y="3733365"/>
              <a:ext cx="8727266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dirty="0">
                  <a:highlight>
                    <a:srgbClr val="FBE0AB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  <a:cs typeface="Times New Roman" panose="02020603050405020304" pitchFamily="18" charset="0"/>
                </a:rPr>
                <a:t>‘</a:t>
              </a:r>
              <a:r>
                <a:rPr lang="ko-KR" altLang="en-US" sz="2000" dirty="0">
                  <a:highlight>
                    <a:srgbClr val="FBE0AB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  <a:cs typeface="Times New Roman" panose="02020603050405020304" pitchFamily="18" charset="0"/>
                </a:rPr>
                <a:t>신뢰성 있는 사람들</a:t>
              </a:r>
              <a:r>
                <a:rPr lang="en-US" altLang="ko-KR" sz="2000" dirty="0">
                  <a:highlight>
                    <a:srgbClr val="FBE0AB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  <a:cs typeface="Times New Roman" panose="02020603050405020304" pitchFamily="18" charset="0"/>
                </a:rPr>
                <a:t>’</a:t>
              </a:r>
              <a:r>
                <a:rPr lang="ko-KR" altLang="en-US" sz="2000" dirty="0">
                  <a:highlight>
                    <a:srgbClr val="FBE0AB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  <a:cs typeface="Times New Roman" panose="02020603050405020304" pitchFamily="18" charset="0"/>
                </a:rPr>
                <a:t>만이 모인</a:t>
              </a:r>
              <a:r>
                <a:rPr lang="en-US" altLang="ko-KR" sz="2000" dirty="0">
                  <a:highlight>
                    <a:srgbClr val="FBE0AB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  <a:cs typeface="Times New Roman" panose="02020603050405020304" pitchFamily="18" charset="0"/>
                </a:rPr>
                <a:t>, ‘</a:t>
              </a:r>
              <a:r>
                <a:rPr lang="ko-KR" altLang="en-US" sz="2000" dirty="0">
                  <a:highlight>
                    <a:srgbClr val="FBE0AB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  <a:cs typeface="Times New Roman" panose="02020603050405020304" pitchFamily="18" charset="0"/>
                </a:rPr>
                <a:t>신뢰성 있는 미팅</a:t>
              </a:r>
              <a:r>
                <a:rPr lang="en-US" altLang="ko-KR" sz="2000" dirty="0">
                  <a:highlight>
                    <a:srgbClr val="FBE0AB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  <a:cs typeface="Times New Roman" panose="02020603050405020304" pitchFamily="18" charset="0"/>
                </a:rPr>
                <a:t>’</a:t>
              </a:r>
            </a:p>
            <a:p>
              <a:r>
                <a:rPr lang="ko-KR" altLang="en-US" sz="2000" dirty="0">
                  <a:highlight>
                    <a:srgbClr val="FBE0AB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  <a:cs typeface="Times New Roman" panose="02020603050405020304" pitchFamily="18" charset="0"/>
                </a:rPr>
                <a:t>을 경험할 수 있다</a:t>
              </a:r>
              <a:r>
                <a:rPr lang="en-US" altLang="ko-KR" sz="2000" dirty="0">
                  <a:highlight>
                    <a:srgbClr val="FBE0AB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  <a:cs typeface="Times New Roman" panose="02020603050405020304" pitchFamily="18" charset="0"/>
                </a:rPr>
                <a:t>.</a:t>
              </a:r>
              <a:r>
                <a:rPr lang="ko-KR" altLang="en-US" sz="2000" dirty="0">
                  <a:highlight>
                    <a:srgbClr val="FBE0AB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  <a:cs typeface="Times New Roman" panose="02020603050405020304" pitchFamily="18" charset="0"/>
                </a:rPr>
                <a:t>  </a:t>
              </a:r>
              <a:endParaRPr lang="en-US" altLang="ko-KR" sz="2000" dirty="0">
                <a:highlight>
                  <a:srgbClr val="FBE0AB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2BE6B1E-4081-4F76-918D-8EC9C3F69BFA}"/>
              </a:ext>
            </a:extLst>
          </p:cNvPr>
          <p:cNvSpPr txBox="1"/>
          <p:nvPr/>
        </p:nvSpPr>
        <p:spPr>
          <a:xfrm>
            <a:off x="523042" y="1254325"/>
            <a:ext cx="2983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KoPub돋움체 Medium" pitchFamily="18" charset="-127"/>
                <a:ea typeface="KoPub돋움체 Medium" pitchFamily="18" charset="-127"/>
              </a:rPr>
              <a:t>(2) </a:t>
            </a:r>
            <a:r>
              <a:rPr lang="ko-KR" altLang="en-US" sz="2400" dirty="0" err="1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이나팅</a:t>
            </a:r>
            <a:r>
              <a:rPr lang="ko-KR" altLang="en-US" sz="24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만의</a:t>
            </a:r>
            <a:r>
              <a: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  <a:r>
              <a:rPr lang="ko-KR" altLang="en-US" sz="2400" dirty="0" err="1">
                <a:latin typeface="KoPub돋움체 Medium" pitchFamily="18" charset="-127"/>
                <a:ea typeface="KoPub돋움체 Medium" pitchFamily="18" charset="-127"/>
              </a:rPr>
              <a:t>차별점</a:t>
            </a:r>
            <a:endParaRPr lang="ko-KR" altLang="en-US" sz="24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66B544C-36C0-4CFD-A226-07ACEA750A3D}"/>
              </a:ext>
            </a:extLst>
          </p:cNvPr>
          <p:cNvGrpSpPr/>
          <p:nvPr/>
        </p:nvGrpSpPr>
        <p:grpSpPr>
          <a:xfrm>
            <a:off x="5993925" y="2042799"/>
            <a:ext cx="6184156" cy="1624435"/>
            <a:chOff x="211285" y="2025690"/>
            <a:chExt cx="6184156" cy="1624435"/>
          </a:xfrm>
        </p:grpSpPr>
        <p:sp>
          <p:nvSpPr>
            <p:cNvPr id="26" name="모서리가 둥근 직사각형 11">
              <a:extLst>
                <a:ext uri="{FF2B5EF4-FFF2-40B4-BE49-F238E27FC236}">
                  <a16:creationId xmlns:a16="http://schemas.microsoft.com/office/drawing/2014/main" id="{507889AB-BBEA-45CD-AAC3-EDB626764579}"/>
                </a:ext>
              </a:extLst>
            </p:cNvPr>
            <p:cNvSpPr/>
            <p:nvPr/>
          </p:nvSpPr>
          <p:spPr>
            <a:xfrm>
              <a:off x="655870" y="2025690"/>
              <a:ext cx="5151304" cy="131131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65D5F64-02B7-4757-96A4-7DF01252E74A}"/>
                </a:ext>
              </a:extLst>
            </p:cNvPr>
            <p:cNvSpPr/>
            <p:nvPr/>
          </p:nvSpPr>
          <p:spPr>
            <a:xfrm>
              <a:off x="583861" y="2042799"/>
              <a:ext cx="5151305" cy="377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08305" algn="ctr">
                <a:lnSpc>
                  <a:spcPct val="107000"/>
                </a:lnSpc>
                <a:spcAft>
                  <a:spcPts val="800"/>
                </a:spcAft>
              </a:pPr>
              <a:r>
                <a:rPr lang="ko-KR" altLang="en-US" b="1" kern="100" dirty="0">
                  <a:highlight>
                    <a:srgbClr val="FFFFFF"/>
                  </a:highlight>
                  <a:latin typeface="KoPub돋움체 Bold" panose="00000800000000000000" pitchFamily="2" charset="-127"/>
                  <a:ea typeface="KoPub돋움체 Bold" panose="00000800000000000000" pitchFamily="2" charset="-127"/>
                  <a:cs typeface="Times New Roman" panose="02020603050405020304" pitchFamily="18" charset="0"/>
                </a:rPr>
                <a:t>평일 </a:t>
              </a:r>
              <a:r>
                <a:rPr lang="en-US" altLang="ko-KR" b="1" kern="100" dirty="0">
                  <a:highlight>
                    <a:srgbClr val="FFFFFF"/>
                  </a:highlight>
                  <a:latin typeface="KoPub돋움체 Bold" panose="00000800000000000000" pitchFamily="2" charset="-127"/>
                  <a:ea typeface="KoPub돋움체 Bold" panose="00000800000000000000" pitchFamily="2" charset="-127"/>
                  <a:cs typeface="Times New Roman" panose="02020603050405020304" pitchFamily="18" charset="0"/>
                </a:rPr>
                <a:t>5-8</a:t>
              </a:r>
              <a:r>
                <a:rPr lang="ko-KR" altLang="en-US" b="1" kern="100" dirty="0">
                  <a:highlight>
                    <a:srgbClr val="FFFFFF"/>
                  </a:highlight>
                  <a:latin typeface="KoPub돋움체 Bold" panose="00000800000000000000" pitchFamily="2" charset="-127"/>
                  <a:ea typeface="KoPub돋움체 Bold" panose="00000800000000000000" pitchFamily="2" charset="-127"/>
                  <a:cs typeface="Times New Roman" panose="02020603050405020304" pitchFamily="18" charset="0"/>
                </a:rPr>
                <a:t>시 사이</a:t>
              </a:r>
              <a:r>
                <a:rPr lang="en-US" altLang="ko-KR" b="1" kern="100" dirty="0">
                  <a:highlight>
                    <a:srgbClr val="FFFFFF"/>
                  </a:highlight>
                  <a:latin typeface="KoPub돋움체 Bold" panose="00000800000000000000" pitchFamily="2" charset="-127"/>
                  <a:ea typeface="KoPub돋움체 Bold" panose="00000800000000000000" pitchFamily="2" charset="-127"/>
                  <a:cs typeface="Times New Roman" panose="02020603050405020304" pitchFamily="18" charset="0"/>
                </a:rPr>
                <a:t>,</a:t>
              </a:r>
              <a:r>
                <a:rPr lang="ko-KR" altLang="en-US" b="1" kern="100" dirty="0">
                  <a:highlight>
                    <a:srgbClr val="FFFFFF"/>
                  </a:highlight>
                  <a:latin typeface="KoPub돋움체 Bold" panose="00000800000000000000" pitchFamily="2" charset="-127"/>
                  <a:ea typeface="KoPub돋움체 Bold" panose="00000800000000000000" pitchFamily="2" charset="-127"/>
                  <a:cs typeface="Times New Roman" panose="02020603050405020304" pitchFamily="18" charset="0"/>
                </a:rPr>
                <a:t> 텅 빈 </a:t>
              </a:r>
              <a:r>
                <a:rPr lang="ko-KR" altLang="en-US" b="1" kern="100" dirty="0" err="1">
                  <a:highlight>
                    <a:srgbClr val="FFFFFF"/>
                  </a:highlight>
                  <a:latin typeface="KoPub돋움체 Bold" panose="00000800000000000000" pitchFamily="2" charset="-127"/>
                  <a:ea typeface="KoPub돋움체 Bold" panose="00000800000000000000" pitchFamily="2" charset="-127"/>
                  <a:cs typeface="Times New Roman" panose="02020603050405020304" pitchFamily="18" charset="0"/>
                </a:rPr>
                <a:t>후문가</a:t>
              </a:r>
              <a:r>
                <a:rPr lang="ko-KR" altLang="en-US" b="1" kern="100" dirty="0">
                  <a:highlight>
                    <a:srgbClr val="FFFFFF"/>
                  </a:highlight>
                  <a:latin typeface="KoPub돋움체 Bold" panose="00000800000000000000" pitchFamily="2" charset="-127"/>
                  <a:ea typeface="KoPub돋움체 Bold" panose="00000800000000000000" pitchFamily="2" charset="-127"/>
                  <a:cs typeface="Times New Roman" panose="02020603050405020304" pitchFamily="18" charset="0"/>
                </a:rPr>
                <a:t> 가게 수요 증진 </a:t>
              </a:r>
              <a:r>
                <a:rPr lang="en-US" altLang="ko-KR" b="1" kern="100" dirty="0">
                  <a:highlight>
                    <a:srgbClr val="FFFFFF"/>
                  </a:highlight>
                  <a:latin typeface="KoPub돋움체 Bold" panose="00000800000000000000" pitchFamily="2" charset="-127"/>
                  <a:ea typeface="KoPub돋움체 Bold" panose="00000800000000000000" pitchFamily="2" charset="-127"/>
                  <a:cs typeface="Times New Roman" panose="02020603050405020304" pitchFamily="18" charset="0"/>
                </a:rPr>
                <a:t>!</a:t>
              </a:r>
              <a:r>
                <a:rPr lang="ko-KR" altLang="en-US" b="1" kern="100" dirty="0">
                  <a:highlight>
                    <a:srgbClr val="FFFFFF"/>
                  </a:highlight>
                  <a:latin typeface="KoPub돋움체 Bold" panose="00000800000000000000" pitchFamily="2" charset="-127"/>
                  <a:ea typeface="KoPub돋움체 Bold" panose="00000800000000000000" pitchFamily="2" charset="-127"/>
                  <a:cs typeface="Times New Roman" panose="02020603050405020304" pitchFamily="18" charset="0"/>
                </a:rPr>
                <a:t> </a:t>
              </a:r>
              <a:endParaRPr lang="ko-KR" altLang="ko-KR" b="1" kern="100" dirty="0">
                <a:highlight>
                  <a:srgbClr val="FFFFFF"/>
                </a:highlight>
                <a:latin typeface="KoPub돋움체 Bold" panose="00000800000000000000" pitchFamily="2" charset="-127"/>
                <a:ea typeface="KoPub돋움체 Bold" panose="00000800000000000000" pitchFamily="2" charset="-127"/>
                <a:cs typeface="Times New Roman" panose="02020603050405020304" pitchFamily="18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0D1A231-8A1D-4CC7-B597-984BBB1FBD2B}"/>
                </a:ext>
              </a:extLst>
            </p:cNvPr>
            <p:cNvSpPr/>
            <p:nvPr/>
          </p:nvSpPr>
          <p:spPr>
            <a:xfrm>
              <a:off x="211285" y="2474610"/>
              <a:ext cx="6184156" cy="117551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lvl="0"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ko-KR" kern="100" dirty="0">
                  <a:latin typeface="KoPub돋움체 Medium" panose="00000600000000000000" pitchFamily="2" charset="-127"/>
                  <a:ea typeface="KoPub돋움체 Medium" panose="00000600000000000000" pitchFamily="2" charset="-127"/>
                  <a:cs typeface="Times New Roman" panose="02020603050405020304" pitchFamily="18" charset="0"/>
                </a:rPr>
                <a:t>5</a:t>
              </a:r>
              <a:r>
                <a:rPr lang="ko-KR" altLang="en-US" kern="100" dirty="0">
                  <a:latin typeface="KoPub돋움체 Medium" panose="00000600000000000000" pitchFamily="2" charset="-127"/>
                  <a:ea typeface="KoPub돋움체 Medium" panose="00000600000000000000" pitchFamily="2" charset="-127"/>
                  <a:cs typeface="Times New Roman" panose="02020603050405020304" pitchFamily="18" charset="0"/>
                </a:rPr>
                <a:t> </a:t>
              </a:r>
              <a:r>
                <a:rPr lang="en-US" altLang="ko-KR" kern="100" dirty="0">
                  <a:latin typeface="KoPub돋움체 Medium" panose="00000600000000000000" pitchFamily="2" charset="-127"/>
                  <a:ea typeface="KoPub돋움체 Medium" panose="00000600000000000000" pitchFamily="2" charset="-127"/>
                  <a:cs typeface="Times New Roman" panose="02020603050405020304" pitchFamily="18" charset="0"/>
                </a:rPr>
                <a:t>–</a:t>
              </a:r>
              <a:r>
                <a:rPr lang="ko-KR" altLang="en-US" kern="100" dirty="0">
                  <a:latin typeface="KoPub돋움체 Medium" panose="00000600000000000000" pitchFamily="2" charset="-127"/>
                  <a:ea typeface="KoPub돋움체 Medium" panose="00000600000000000000" pitchFamily="2" charset="-127"/>
                  <a:cs typeface="Times New Roman" panose="02020603050405020304" pitchFamily="18" charset="0"/>
                </a:rPr>
                <a:t> </a:t>
              </a:r>
              <a:r>
                <a:rPr lang="en-US" altLang="ko-KR" kern="100" dirty="0">
                  <a:latin typeface="KoPub돋움체 Medium" panose="00000600000000000000" pitchFamily="2" charset="-127"/>
                  <a:ea typeface="KoPub돋움체 Medium" panose="00000600000000000000" pitchFamily="2" charset="-127"/>
                  <a:cs typeface="Times New Roman" panose="02020603050405020304" pitchFamily="18" charset="0"/>
                </a:rPr>
                <a:t>8</a:t>
              </a:r>
              <a:r>
                <a:rPr lang="ko-KR" altLang="en-US" kern="100" dirty="0">
                  <a:latin typeface="KoPub돋움체 Medium" panose="00000600000000000000" pitchFamily="2" charset="-127"/>
                  <a:ea typeface="KoPub돋움체 Medium" panose="00000600000000000000" pitchFamily="2" charset="-127"/>
                  <a:cs typeface="Times New Roman" panose="02020603050405020304" pitchFamily="18" charset="0"/>
                </a:rPr>
                <a:t>시 사이에 자리가 </a:t>
              </a:r>
              <a:r>
                <a:rPr lang="ko-KR" altLang="en-US" kern="100" dirty="0" err="1">
                  <a:latin typeface="KoPub돋움체 Medium" panose="00000600000000000000" pitchFamily="2" charset="-127"/>
                  <a:ea typeface="KoPub돋움체 Medium" panose="00000600000000000000" pitchFamily="2" charset="-127"/>
                  <a:cs typeface="Times New Roman" panose="02020603050405020304" pitchFamily="18" charset="0"/>
                </a:rPr>
                <a:t>비어있는</a:t>
              </a:r>
              <a:r>
                <a:rPr lang="ko-KR" altLang="en-US" kern="100" dirty="0">
                  <a:latin typeface="KoPub돋움체 Medium" panose="00000600000000000000" pitchFamily="2" charset="-127"/>
                  <a:ea typeface="KoPub돋움체 Medium" panose="00000600000000000000" pitchFamily="2" charset="-127"/>
                  <a:cs typeface="Times New Roman" panose="02020603050405020304" pitchFamily="18" charset="0"/>
                </a:rPr>
                <a:t> 가게 정보가</a:t>
              </a:r>
              <a:endParaRPr lang="en-US" altLang="ko-KR" kern="1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anose="02020603050405020304" pitchFamily="18" charset="0"/>
              </a:endParaRPr>
            </a:p>
            <a:p>
              <a:pPr lvl="0" algn="ctr">
                <a:lnSpc>
                  <a:spcPct val="107000"/>
                </a:lnSpc>
                <a:spcAft>
                  <a:spcPts val="800"/>
                </a:spcAft>
              </a:pPr>
              <a:r>
                <a:rPr lang="ko-KR" altLang="en-US" kern="100" dirty="0">
                  <a:latin typeface="KoPub돋움체 Medium" panose="00000600000000000000" pitchFamily="2" charset="-127"/>
                  <a:ea typeface="KoPub돋움체 Medium" panose="00000600000000000000" pitchFamily="2" charset="-127"/>
                  <a:cs typeface="Times New Roman" panose="02020603050405020304" pitchFamily="18" charset="0"/>
                </a:rPr>
                <a:t>사용자에게 </a:t>
              </a:r>
              <a:r>
                <a:rPr lang="en-US" altLang="ko-KR" kern="100" dirty="0">
                  <a:latin typeface="KoPub돋움체 Medium" panose="00000600000000000000" pitchFamily="2" charset="-127"/>
                  <a:ea typeface="KoPub돋움체 Medium" panose="00000600000000000000" pitchFamily="2" charset="-127"/>
                  <a:cs typeface="Times New Roman" panose="02020603050405020304" pitchFamily="18" charset="0"/>
                </a:rPr>
                <a:t>‘</a:t>
              </a:r>
              <a:r>
                <a:rPr lang="ko-KR" altLang="en-US" kern="100" dirty="0">
                  <a:latin typeface="KoPub돋움체 Medium" panose="00000600000000000000" pitchFamily="2" charset="-127"/>
                  <a:ea typeface="KoPub돋움체 Medium" panose="00000600000000000000" pitchFamily="2" charset="-127"/>
                  <a:cs typeface="Times New Roman" panose="02020603050405020304" pitchFamily="18" charset="0"/>
                </a:rPr>
                <a:t>예약 가능 가게 </a:t>
              </a:r>
              <a:r>
                <a:rPr lang="ko-KR" altLang="en-US" kern="100" dirty="0" err="1">
                  <a:latin typeface="KoPub돋움체 Medium" panose="00000600000000000000" pitchFamily="2" charset="-127"/>
                  <a:ea typeface="KoPub돋움체 Medium" panose="00000600000000000000" pitchFamily="2" charset="-127"/>
                  <a:cs typeface="Times New Roman" panose="02020603050405020304" pitchFamily="18" charset="0"/>
                </a:rPr>
                <a:t>명단＇으로</a:t>
              </a:r>
              <a:r>
                <a:rPr lang="ko-KR" altLang="en-US" kern="100" dirty="0">
                  <a:latin typeface="KoPub돋움체 Medium" panose="00000600000000000000" pitchFamily="2" charset="-127"/>
                  <a:ea typeface="KoPub돋움체 Medium" panose="00000600000000000000" pitchFamily="2" charset="-127"/>
                  <a:cs typeface="Times New Roman" panose="02020603050405020304" pitchFamily="18" charset="0"/>
                </a:rPr>
                <a:t> 제공됨</a:t>
              </a:r>
              <a:endParaRPr lang="en-US" altLang="ko-KR" kern="1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anose="02020603050405020304" pitchFamily="18" charset="0"/>
              </a:endParaRPr>
            </a:p>
            <a:p>
              <a:pPr lvl="0" algn="ctr">
                <a:lnSpc>
                  <a:spcPct val="107000"/>
                </a:lnSpc>
                <a:spcAft>
                  <a:spcPts val="800"/>
                </a:spcAft>
              </a:pPr>
              <a:r>
                <a:rPr lang="ko-KR" altLang="en-US" kern="100" dirty="0">
                  <a:latin typeface="KoPub돋움체 Medium" panose="00000600000000000000" pitchFamily="2" charset="-127"/>
                  <a:ea typeface="KoPub돋움체 Medium" panose="00000600000000000000" pitchFamily="2" charset="-127"/>
                  <a:cs typeface="Times New Roman" panose="02020603050405020304" pitchFamily="18" charset="0"/>
                </a:rPr>
                <a:t> </a:t>
              </a:r>
              <a:endParaRPr lang="en-US" altLang="ko-KR" kern="1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86490A1-A1D4-4701-87C4-400C1C5199A1}"/>
              </a:ext>
            </a:extLst>
          </p:cNvPr>
          <p:cNvGrpSpPr/>
          <p:nvPr/>
        </p:nvGrpSpPr>
        <p:grpSpPr>
          <a:xfrm>
            <a:off x="6366501" y="3649913"/>
            <a:ext cx="8948818" cy="809253"/>
            <a:chOff x="6169106" y="3324222"/>
            <a:chExt cx="10873209" cy="809253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1298A5E-385A-445F-AF52-C48790690843}"/>
                </a:ext>
              </a:extLst>
            </p:cNvPr>
            <p:cNvSpPr/>
            <p:nvPr/>
          </p:nvSpPr>
          <p:spPr>
            <a:xfrm>
              <a:off x="6169106" y="3324222"/>
              <a:ext cx="1087320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à"/>
              </a:pPr>
              <a:r>
                <a:rPr lang="ko-KR" altLang="en-US" sz="2000" dirty="0">
                  <a:highlight>
                    <a:srgbClr val="FBE0AB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  <a:cs typeface="Times New Roman" panose="02020603050405020304" pitchFamily="18" charset="0"/>
                </a:rPr>
                <a:t>플랫폼의 또 다른 사용자인 점주들은 </a:t>
              </a:r>
              <a:endParaRPr lang="ko-KR" altLang="en-US" sz="2000" dirty="0">
                <a:highlight>
                  <a:srgbClr val="FBE0AB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E7F223D-8930-4CEE-97A7-251EE69F8DEE}"/>
                </a:ext>
              </a:extLst>
            </p:cNvPr>
            <p:cNvSpPr/>
            <p:nvPr/>
          </p:nvSpPr>
          <p:spPr>
            <a:xfrm>
              <a:off x="6477698" y="3733365"/>
              <a:ext cx="872726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dirty="0">
                  <a:highlight>
                    <a:srgbClr val="FBE0AB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  <a:cs typeface="Times New Roman" panose="02020603050405020304" pitchFamily="18" charset="0"/>
                </a:rPr>
                <a:t>평일 </a:t>
              </a:r>
              <a:r>
                <a:rPr lang="en-US" altLang="ko-KR" sz="2000" dirty="0">
                  <a:highlight>
                    <a:srgbClr val="FBE0AB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  <a:cs typeface="Times New Roman" panose="02020603050405020304" pitchFamily="18" charset="0"/>
                </a:rPr>
                <a:t>5-8</a:t>
              </a:r>
              <a:r>
                <a:rPr lang="ko-KR" altLang="en-US" sz="2000" dirty="0">
                  <a:highlight>
                    <a:srgbClr val="FBE0AB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  <a:cs typeface="Times New Roman" panose="02020603050405020304" pitchFamily="18" charset="0"/>
                </a:rPr>
                <a:t>시 사이에 </a:t>
              </a:r>
              <a:r>
                <a:rPr lang="ko-KR" altLang="en-US" sz="2000" dirty="0" err="1">
                  <a:highlight>
                    <a:srgbClr val="FBE0AB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  <a:cs typeface="Times New Roman" panose="02020603050405020304" pitchFamily="18" charset="0"/>
                </a:rPr>
                <a:t>비어있는</a:t>
              </a:r>
              <a:r>
                <a:rPr lang="ko-KR" altLang="en-US" sz="2000" dirty="0">
                  <a:highlight>
                    <a:srgbClr val="FBE0AB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  <a:cs typeface="Times New Roman" panose="02020603050405020304" pitchFamily="18" charset="0"/>
                </a:rPr>
                <a:t> 가게 정보를</a:t>
              </a:r>
              <a:endParaRPr lang="en-US" altLang="ko-KR" sz="2000" dirty="0">
                <a:highlight>
                  <a:srgbClr val="FBE0AB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A75C6F-60B3-4526-B110-5F6E1F2FEC53}"/>
              </a:ext>
            </a:extLst>
          </p:cNvPr>
          <p:cNvSpPr/>
          <p:nvPr/>
        </p:nvSpPr>
        <p:spPr>
          <a:xfrm>
            <a:off x="6620477" y="4489385"/>
            <a:ext cx="44454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highlight>
                  <a:srgbClr val="FBE0AB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anose="02020603050405020304" pitchFamily="18" charset="0"/>
              </a:rPr>
              <a:t>제공함으로써</a:t>
            </a:r>
            <a:r>
              <a:rPr lang="en-US" altLang="ko-KR" sz="2000" dirty="0">
                <a:highlight>
                  <a:srgbClr val="FBE0AB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2000" dirty="0">
                <a:highlight>
                  <a:srgbClr val="FBE0AB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anose="02020603050405020304" pitchFamily="18" charset="0"/>
              </a:rPr>
              <a:t>가게 홍보 및 새로운 수요를</a:t>
            </a:r>
            <a:endParaRPr lang="en-US" altLang="ko-KR" sz="2000" dirty="0">
              <a:highlight>
                <a:srgbClr val="FBE0AB"/>
              </a:highlight>
              <a:latin typeface="KoPub돋움체 Medium" panose="00000600000000000000" pitchFamily="2" charset="-127"/>
              <a:ea typeface="KoPub돋움체 Medium" panose="000006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F054CC-6F5F-4536-B57F-3F14EBA3F0C7}"/>
              </a:ext>
            </a:extLst>
          </p:cNvPr>
          <p:cNvSpPr/>
          <p:nvPr/>
        </p:nvSpPr>
        <p:spPr>
          <a:xfrm>
            <a:off x="6620477" y="4928170"/>
            <a:ext cx="18293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highlight>
                  <a:srgbClr val="FBE0AB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anose="02020603050405020304" pitchFamily="18" charset="0"/>
              </a:rPr>
              <a:t>창출할 수 있다</a:t>
            </a:r>
            <a:r>
              <a:rPr lang="en-US" altLang="ko-KR" sz="2000" dirty="0">
                <a:highlight>
                  <a:srgbClr val="FBE0AB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anose="02020603050405020304" pitchFamily="18" charset="0"/>
              </a:rPr>
              <a:t>.</a:t>
            </a:r>
            <a:r>
              <a:rPr lang="ko-KR" altLang="en-US" sz="2000" dirty="0">
                <a:highlight>
                  <a:srgbClr val="FBE0AB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anose="02020603050405020304" pitchFamily="18" charset="0"/>
              </a:rPr>
              <a:t> </a:t>
            </a:r>
            <a:endParaRPr lang="en-US" altLang="ko-KR" sz="2000" dirty="0">
              <a:highlight>
                <a:srgbClr val="FBE0AB"/>
              </a:highlight>
              <a:latin typeface="KoPub돋움체 Medium" panose="00000600000000000000" pitchFamily="2" charset="-127"/>
              <a:ea typeface="KoPub돋움체 Medium" panose="000006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CB8A511E-E4E1-45FF-BA90-80DA32F23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818F-C9C4-4C13-9B91-B7D4E85B402F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6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11CD88B-FFD3-4BB8-9036-8087791031D5}"/>
              </a:ext>
            </a:extLst>
          </p:cNvPr>
          <p:cNvCxnSpPr>
            <a:cxnSpLocks/>
          </p:cNvCxnSpPr>
          <p:nvPr/>
        </p:nvCxnSpPr>
        <p:spPr>
          <a:xfrm>
            <a:off x="828014" y="3863960"/>
            <a:ext cx="10394296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066F970D-CBFC-4C9B-8F9C-B962B114ACAE}"/>
              </a:ext>
            </a:extLst>
          </p:cNvPr>
          <p:cNvGrpSpPr/>
          <p:nvPr/>
        </p:nvGrpSpPr>
        <p:grpSpPr>
          <a:xfrm>
            <a:off x="828758" y="420284"/>
            <a:ext cx="10393552" cy="1413959"/>
            <a:chOff x="517383" y="-27375"/>
            <a:chExt cx="7769393" cy="1670431"/>
          </a:xfrm>
        </p:grpSpPr>
        <p:pic>
          <p:nvPicPr>
            <p:cNvPr id="8" name="Picture 6" descr="관련 이미지">
              <a:extLst>
                <a:ext uri="{FF2B5EF4-FFF2-40B4-BE49-F238E27FC236}">
                  <a16:creationId xmlns:a16="http://schemas.microsoft.com/office/drawing/2014/main" id="{930BA66A-B7E0-4329-A28F-8F68AD4470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100000"/>
            </a:blip>
            <a:srcRect/>
            <a:stretch>
              <a:fillRect/>
            </a:stretch>
          </p:blipFill>
          <p:spPr bwMode="auto">
            <a:xfrm>
              <a:off x="3084705" y="-27375"/>
              <a:ext cx="2974589" cy="1670431"/>
            </a:xfrm>
            <a:prstGeom prst="rect">
              <a:avLst/>
            </a:prstGeom>
            <a:noFill/>
          </p:spPr>
        </p:pic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F1ABB77-61A3-475C-A8E3-9DFC4DAEC72A}"/>
                </a:ext>
              </a:extLst>
            </p:cNvPr>
            <p:cNvCxnSpPr/>
            <p:nvPr/>
          </p:nvCxnSpPr>
          <p:spPr>
            <a:xfrm>
              <a:off x="5143504" y="857238"/>
              <a:ext cx="3143272" cy="1588"/>
            </a:xfrm>
            <a:prstGeom prst="line">
              <a:avLst/>
            </a:prstGeom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152A4595-B495-46F9-B114-D50DDD419F19}"/>
                </a:ext>
              </a:extLst>
            </p:cNvPr>
            <p:cNvCxnSpPr/>
            <p:nvPr/>
          </p:nvCxnSpPr>
          <p:spPr>
            <a:xfrm>
              <a:off x="517383" y="857238"/>
              <a:ext cx="3143272" cy="1588"/>
            </a:xfrm>
            <a:prstGeom prst="line">
              <a:avLst/>
            </a:prstGeom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8EEFBDC-EEAE-48C3-B810-295A764613FB}"/>
              </a:ext>
            </a:extLst>
          </p:cNvPr>
          <p:cNvSpPr txBox="1"/>
          <p:nvPr/>
        </p:nvSpPr>
        <p:spPr>
          <a:xfrm>
            <a:off x="667312" y="2061642"/>
            <a:ext cx="10715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B" pitchFamily="18" charset="-127"/>
                <a:ea typeface="210 맨발의청춘 B" pitchFamily="18" charset="-127"/>
              </a:rPr>
              <a:t>2. E R </a:t>
            </a:r>
            <a:r>
              <a:rPr lang="ko-KR" altLang="en-U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B" pitchFamily="18" charset="-127"/>
                <a:ea typeface="210 맨발의청춘 B" pitchFamily="18" charset="-127"/>
              </a:rPr>
              <a:t>모 델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347CF93-9069-4D5F-B2F0-D50D3D082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818F-C9C4-4C13-9B91-B7D4E85B402F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2364A8-46D6-412A-B768-C3569DBF428A}"/>
              </a:ext>
            </a:extLst>
          </p:cNvPr>
          <p:cNvSpPr/>
          <p:nvPr/>
        </p:nvSpPr>
        <p:spPr>
          <a:xfrm>
            <a:off x="11980785" y="-26590"/>
            <a:ext cx="218830" cy="6886178"/>
          </a:xfrm>
          <a:prstGeom prst="rect">
            <a:avLst/>
          </a:prstGeom>
          <a:solidFill>
            <a:srgbClr val="FFFFFF">
              <a:alpha val="53000"/>
            </a:srgbClr>
          </a:solidFill>
          <a:ln>
            <a:gradFill>
              <a:gsLst>
                <a:gs pos="100000">
                  <a:srgbClr val="F85F64">
                    <a:lumMod val="99000"/>
                    <a:alpha val="39000"/>
                  </a:srgbClr>
                </a:gs>
                <a:gs pos="89000">
                  <a:srgbClr val="FB923D"/>
                </a:gs>
                <a:gs pos="65000">
                  <a:srgbClr val="FFCC11"/>
                </a:gs>
                <a:gs pos="35000">
                  <a:srgbClr val="FFBDB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746DF7-C476-4C9D-84B4-A1413E91706C}"/>
              </a:ext>
            </a:extLst>
          </p:cNvPr>
          <p:cNvSpPr/>
          <p:nvPr/>
        </p:nvSpPr>
        <p:spPr>
          <a:xfrm>
            <a:off x="8274" y="-32232"/>
            <a:ext cx="229519" cy="6886178"/>
          </a:xfrm>
          <a:prstGeom prst="rect">
            <a:avLst/>
          </a:prstGeom>
          <a:solidFill>
            <a:srgbClr val="FFFFFF">
              <a:alpha val="53000"/>
            </a:srgbClr>
          </a:solidFill>
          <a:ln>
            <a:gradFill>
              <a:gsLst>
                <a:gs pos="0">
                  <a:srgbClr val="F85F64">
                    <a:alpha val="37000"/>
                  </a:srgbClr>
                </a:gs>
                <a:gs pos="23000">
                  <a:srgbClr val="FB923D"/>
                </a:gs>
                <a:gs pos="57000">
                  <a:srgbClr val="FFCC11"/>
                </a:gs>
                <a:gs pos="85000">
                  <a:srgbClr val="FFBDB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63DC6B2-401A-4BDA-A74F-6446D5DD1655}"/>
              </a:ext>
            </a:extLst>
          </p:cNvPr>
          <p:cNvSpPr/>
          <p:nvPr/>
        </p:nvSpPr>
        <p:spPr>
          <a:xfrm rot="5400000">
            <a:off x="5962531" y="658296"/>
            <a:ext cx="250622" cy="12205141"/>
          </a:xfrm>
          <a:prstGeom prst="rect">
            <a:avLst/>
          </a:prstGeom>
          <a:solidFill>
            <a:srgbClr val="FFFFFF">
              <a:alpha val="53000"/>
            </a:srgbClr>
          </a:solidFill>
          <a:ln>
            <a:gradFill>
              <a:gsLst>
                <a:gs pos="0">
                  <a:srgbClr val="F85F64">
                    <a:lumMod val="99000"/>
                    <a:alpha val="40000"/>
                  </a:srgbClr>
                </a:gs>
                <a:gs pos="23000">
                  <a:srgbClr val="FB923D"/>
                </a:gs>
                <a:gs pos="57000">
                  <a:srgbClr val="FFCC11"/>
                </a:gs>
                <a:gs pos="85000">
                  <a:srgbClr val="FFBDB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286BEC-6B26-450D-9BE3-6E7AFD6E2DC6}"/>
              </a:ext>
            </a:extLst>
          </p:cNvPr>
          <p:cNvSpPr/>
          <p:nvPr/>
        </p:nvSpPr>
        <p:spPr>
          <a:xfrm rot="16200000">
            <a:off x="5985536" y="-6038446"/>
            <a:ext cx="250619" cy="12205141"/>
          </a:xfrm>
          <a:prstGeom prst="rect">
            <a:avLst/>
          </a:prstGeom>
          <a:solidFill>
            <a:srgbClr val="FFFFFF">
              <a:alpha val="53000"/>
            </a:srgbClr>
          </a:solidFill>
          <a:ln>
            <a:gradFill>
              <a:gsLst>
                <a:gs pos="0">
                  <a:srgbClr val="F85F64">
                    <a:alpha val="30000"/>
                    <a:lumMod val="93000"/>
                  </a:srgbClr>
                </a:gs>
                <a:gs pos="23000">
                  <a:srgbClr val="FB923D"/>
                </a:gs>
                <a:gs pos="57000">
                  <a:srgbClr val="FFCC11"/>
                </a:gs>
                <a:gs pos="85000">
                  <a:srgbClr val="FFBDB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11F85BC-42D4-4541-8CF5-A12769219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834" y="2185054"/>
            <a:ext cx="719201" cy="70361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18F228A-2ABE-43D0-AF91-4B6723BC5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66042">
            <a:off x="2807032" y="2180399"/>
            <a:ext cx="670812" cy="65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034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42614"/>
            <a:ext cx="12194555" cy="7080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272D902-ADFE-4401-B801-CE0EC568C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0818F-C9C4-4C13-9B91-B7D4E85B402F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2" t="14701" r="28478" b="20191"/>
          <a:stretch/>
        </p:blipFill>
        <p:spPr>
          <a:xfrm>
            <a:off x="689005" y="189434"/>
            <a:ext cx="10590777" cy="63089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1763</TotalTime>
  <Words>1023</Words>
  <Application>Microsoft Office PowerPoint</Application>
  <PresentationFormat>사용자 지정</PresentationFormat>
  <Paragraphs>220</Paragraphs>
  <Slides>28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2" baseType="lpstr">
      <vt:lpstr>조선일보명조</vt:lpstr>
      <vt:lpstr>210 맨발의청춘 B</vt:lpstr>
      <vt:lpstr>210 맨발의청춘 R</vt:lpstr>
      <vt:lpstr>tvN 즐거운이야기 Bold</vt:lpstr>
      <vt:lpstr>KoPub돋움체 Bold</vt:lpstr>
      <vt:lpstr>나눔스퀘어</vt:lpstr>
      <vt:lpstr>Times New Roman</vt:lpstr>
      <vt:lpstr>Arial</vt:lpstr>
      <vt:lpstr>tvN 즐거운이야기 Medium</vt:lpstr>
      <vt:lpstr>210 맨발의청춘 L</vt:lpstr>
      <vt:lpstr>맑은 고딕</vt:lpstr>
      <vt:lpstr>Wingdings</vt:lpstr>
      <vt:lpstr>KoPub돋움체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PC</cp:lastModifiedBy>
  <cp:revision>289</cp:revision>
  <dcterms:created xsi:type="dcterms:W3CDTF">2017-11-18T14:24:40Z</dcterms:created>
  <dcterms:modified xsi:type="dcterms:W3CDTF">2018-12-24T07:05:37Z</dcterms:modified>
</cp:coreProperties>
</file>